
<file path=[Content_Types].xml><?xml version="1.0" encoding="utf-8"?>
<Types xmlns="http://schemas.openxmlformats.org/package/2006/content-types">
  <Default Extension="png" ContentType="image/png"/>
  <Default Extension="jfif" ContentType="image/jpe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41"/>
  </p:notesMasterIdLst>
  <p:handoutMasterIdLst>
    <p:handoutMasterId r:id="rId42"/>
  </p:handoutMasterIdLst>
  <p:sldIdLst>
    <p:sldId id="282" r:id="rId2"/>
    <p:sldId id="297" r:id="rId3"/>
    <p:sldId id="296" r:id="rId4"/>
    <p:sldId id="288" r:id="rId5"/>
    <p:sldId id="299" r:id="rId6"/>
    <p:sldId id="300" r:id="rId7"/>
    <p:sldId id="260" r:id="rId8"/>
    <p:sldId id="267" r:id="rId9"/>
    <p:sldId id="262" r:id="rId10"/>
    <p:sldId id="264" r:id="rId11"/>
    <p:sldId id="263" r:id="rId12"/>
    <p:sldId id="304" r:id="rId13"/>
    <p:sldId id="303" r:id="rId14"/>
    <p:sldId id="301" r:id="rId15"/>
    <p:sldId id="257" r:id="rId16"/>
    <p:sldId id="259" r:id="rId17"/>
    <p:sldId id="256" r:id="rId18"/>
    <p:sldId id="340" r:id="rId19"/>
    <p:sldId id="317" r:id="rId20"/>
    <p:sldId id="333" r:id="rId21"/>
    <p:sldId id="334" r:id="rId22"/>
    <p:sldId id="335" r:id="rId23"/>
    <p:sldId id="336" r:id="rId24"/>
    <p:sldId id="337" r:id="rId25"/>
    <p:sldId id="338" r:id="rId26"/>
    <p:sldId id="339" r:id="rId27"/>
    <p:sldId id="316" r:id="rId28"/>
    <p:sldId id="319" r:id="rId29"/>
    <p:sldId id="321" r:id="rId30"/>
    <p:sldId id="290" r:id="rId31"/>
    <p:sldId id="326" r:id="rId32"/>
    <p:sldId id="331" r:id="rId33"/>
    <p:sldId id="323" r:id="rId34"/>
    <p:sldId id="293" r:id="rId35"/>
    <p:sldId id="330" r:id="rId36"/>
    <p:sldId id="329" r:id="rId37"/>
    <p:sldId id="328" r:id="rId38"/>
    <p:sldId id="332" r:id="rId39"/>
    <p:sldId id="341" r:id="rId40"/>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B3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79" autoAdjust="0"/>
    <p:restoredTop sz="94906" autoAdjust="0"/>
  </p:normalViewPr>
  <p:slideViewPr>
    <p:cSldViewPr>
      <p:cViewPr varScale="1">
        <p:scale>
          <a:sx n="69" d="100"/>
          <a:sy n="69" d="100"/>
        </p:scale>
        <p:origin x="1172"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F6D3BDE-3CC7-49AC-BAED-80A7A4A35AF1}" type="datetimeFigureOut">
              <a:rPr lang="fr-FR" smtClean="0"/>
              <a:t>19/12/2019</a:t>
            </a:fld>
            <a:endParaRPr lang="fr-FR"/>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E0F8D60-F3E2-46F1-8616-4EA1086CCA68}" type="slidenum">
              <a:rPr lang="fr-FR" smtClean="0"/>
              <a:t>‹N°›</a:t>
            </a:fld>
            <a:endParaRPr lang="fr-FR"/>
          </a:p>
        </p:txBody>
      </p:sp>
    </p:spTree>
    <p:extLst>
      <p:ext uri="{BB962C8B-B14F-4D97-AF65-F5344CB8AC3E}">
        <p14:creationId xmlns:p14="http://schemas.microsoft.com/office/powerpoint/2010/main" val="1805993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FC3BDB5-F63C-4A28-AEC4-F19C00D8C38B}" type="datetimeFigureOut">
              <a:rPr lang="fr-FR" smtClean="0"/>
              <a:t>19/12/2019</a:t>
            </a:fld>
            <a:endParaRPr lang="fr-FR"/>
          </a:p>
        </p:txBody>
      </p:sp>
      <p:sp>
        <p:nvSpPr>
          <p:cNvPr id="4" name="Espace réservé de l'image des diapositives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EAC6FDF-B94B-46C1-8900-067A9B0E5C09}" type="slidenum">
              <a:rPr lang="fr-FR" smtClean="0"/>
              <a:t>‹N°›</a:t>
            </a:fld>
            <a:endParaRPr lang="fr-FR"/>
          </a:p>
        </p:txBody>
      </p:sp>
    </p:spTree>
    <p:extLst>
      <p:ext uri="{BB962C8B-B14F-4D97-AF65-F5344CB8AC3E}">
        <p14:creationId xmlns:p14="http://schemas.microsoft.com/office/powerpoint/2010/main" val="1482920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a:t>
            </a:r>
            <a:r>
              <a:rPr lang="fr-FR" dirty="0" err="1" smtClean="0"/>
              <a:t>co</a:t>
            </a:r>
            <a:r>
              <a:rPr lang="fr-FR" dirty="0" smtClean="0"/>
              <a:t>-intervention poursuit</a:t>
            </a:r>
            <a:r>
              <a:rPr lang="fr-FR" baseline="0" dirty="0" smtClean="0"/>
              <a:t> les mêmes objectifs que les</a:t>
            </a:r>
            <a:r>
              <a:rPr lang="fr-FR" dirty="0" smtClean="0"/>
              <a:t> EGLS mais avec intégration des programmes (une vraie avancée</a:t>
            </a:r>
            <a:r>
              <a:rPr lang="fr-FR" baseline="0" dirty="0" smtClean="0"/>
              <a:t> pour conférer une place aux EG et ne plus les placer comme une discipline connexe au service des EP ) +  </a:t>
            </a:r>
            <a:r>
              <a:rPr lang="fr-FR" dirty="0" err="1" smtClean="0"/>
              <a:t>co</a:t>
            </a:r>
            <a:r>
              <a:rPr lang="fr-FR" dirty="0" smtClean="0"/>
              <a:t>-enseignement. </a:t>
            </a:r>
          </a:p>
          <a:p>
            <a:endParaRPr lang="fr-FR" dirty="0" smtClean="0"/>
          </a:p>
          <a:p>
            <a:r>
              <a:rPr lang="fr-FR" baseline="0" dirty="0" smtClean="0"/>
              <a:t>Le chef d’œuvre a les mêmes objectifs que le PPCP mais avec des horaires dédiés pour les EG. </a:t>
            </a:r>
          </a:p>
          <a:p>
            <a:endParaRPr lang="fr-FR" baseline="0" dirty="0" smtClean="0"/>
          </a:p>
          <a:p>
            <a:r>
              <a:rPr lang="fr-FR" baseline="0" dirty="0" smtClean="0"/>
              <a:t>Le chef d’œuvre emprunte à tous les dispositifs précédents , tout en se démarquant de la </a:t>
            </a:r>
            <a:r>
              <a:rPr lang="fr-FR" baseline="0" dirty="0" err="1" smtClean="0"/>
              <a:t>co</a:t>
            </a:r>
            <a:r>
              <a:rPr lang="fr-FR" baseline="0" dirty="0" smtClean="0"/>
              <a:t>-intervention : réalisation concrète  + possibilité de </a:t>
            </a:r>
            <a:r>
              <a:rPr lang="fr-FR" baseline="0" dirty="0" err="1" smtClean="0"/>
              <a:t>co</a:t>
            </a:r>
            <a:r>
              <a:rPr lang="fr-FR" baseline="0" dirty="0" smtClean="0"/>
              <a:t>-intervention + pas d’horaires fléchés pour les EG + pas d’intégration des programmes. </a:t>
            </a:r>
          </a:p>
          <a:p>
            <a:r>
              <a:rPr lang="fr-FR" baseline="0" dirty="0" smtClean="0"/>
              <a:t>=&gt; Deux dispositifs bien distincts dans leur mise en œuvre comme dans leurs finalités. </a:t>
            </a:r>
            <a:endParaRPr lang="fr-FR" dirty="0"/>
          </a:p>
        </p:txBody>
      </p:sp>
      <p:sp>
        <p:nvSpPr>
          <p:cNvPr id="4" name="Espace réservé du numéro de diapositive 3"/>
          <p:cNvSpPr>
            <a:spLocks noGrp="1"/>
          </p:cNvSpPr>
          <p:nvPr>
            <p:ph type="sldNum" sz="quarter" idx="10"/>
          </p:nvPr>
        </p:nvSpPr>
        <p:spPr/>
        <p:txBody>
          <a:bodyPr/>
          <a:lstStyle/>
          <a:p>
            <a:fld id="{1D32EA81-C28E-427A-924D-A34CC86BBFF8}" type="slidenum">
              <a:rPr lang="fr-FR" smtClean="0"/>
              <a:t>4</a:t>
            </a:fld>
            <a:endParaRPr lang="fr-FR"/>
          </a:p>
        </p:txBody>
      </p:sp>
    </p:spTree>
    <p:extLst>
      <p:ext uri="{BB962C8B-B14F-4D97-AF65-F5344CB8AC3E}">
        <p14:creationId xmlns:p14="http://schemas.microsoft.com/office/powerpoint/2010/main" val="414625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7</a:t>
            </a:fld>
            <a:endParaRPr lang="fr-FR"/>
          </a:p>
        </p:txBody>
      </p:sp>
    </p:spTree>
    <p:extLst>
      <p:ext uri="{BB962C8B-B14F-4D97-AF65-F5344CB8AC3E}">
        <p14:creationId xmlns:p14="http://schemas.microsoft.com/office/powerpoint/2010/main" val="3841085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Quizz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8</a:t>
            </a:fld>
            <a:endParaRPr lang="fr-FR"/>
          </a:p>
        </p:txBody>
      </p:sp>
    </p:spTree>
    <p:extLst>
      <p:ext uri="{BB962C8B-B14F-4D97-AF65-F5344CB8AC3E}">
        <p14:creationId xmlns:p14="http://schemas.microsoft.com/office/powerpoint/2010/main" val="274126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L’interdisciplinarité : faire </a:t>
            </a:r>
            <a:r>
              <a:rPr lang="fr-FR" b="1" u="sng" dirty="0" err="1" smtClean="0">
                <a:solidFill>
                  <a:schemeClr val="tx1"/>
                </a:solidFill>
              </a:rPr>
              <a:t>intéragir</a:t>
            </a:r>
            <a:r>
              <a:rPr lang="fr-FR" dirty="0" smtClean="0"/>
              <a:t> deux disciplines en cherchant leurs </a:t>
            </a:r>
            <a:r>
              <a:rPr lang="fr-FR" b="1" u="sng" dirty="0" smtClean="0">
                <a:solidFill>
                  <a:schemeClr val="tx1"/>
                </a:solidFill>
              </a:rPr>
              <a:t>complémentarités =&gt; </a:t>
            </a:r>
            <a:r>
              <a:rPr lang="fr-FR" b="0" u="none" dirty="0" smtClean="0">
                <a:solidFill>
                  <a:schemeClr val="tx1"/>
                </a:solidFill>
              </a:rPr>
              <a:t>exemples : </a:t>
            </a:r>
            <a:r>
              <a:rPr lang="fr-FR" b="0" u="none" baseline="0" dirty="0" smtClean="0">
                <a:solidFill>
                  <a:schemeClr val="tx1"/>
                </a:solidFill>
              </a:rPr>
              <a:t> en CAP Petite enfance / comment faire raconter à des enfants leur </a:t>
            </a:r>
            <a:r>
              <a:rPr lang="fr-FR" b="0" u="none" baseline="0" dirty="0" err="1" smtClean="0">
                <a:solidFill>
                  <a:schemeClr val="tx1"/>
                </a:solidFill>
              </a:rPr>
              <a:t>week</a:t>
            </a:r>
            <a:r>
              <a:rPr lang="fr-FR" b="0" u="none" baseline="0" dirty="0" smtClean="0">
                <a:solidFill>
                  <a:schemeClr val="tx1"/>
                </a:solidFill>
              </a:rPr>
              <a:t> end ( dire/ se dire / l’autobiographie) </a:t>
            </a:r>
            <a:endParaRPr lang="fr-FR" b="0" u="none" dirty="0" smtClean="0">
              <a:solidFill>
                <a:schemeClr val="tx1"/>
              </a:solidFill>
            </a:endParaRPr>
          </a:p>
          <a:p>
            <a:endParaRPr lang="fr-FR" dirty="0" smtClean="0"/>
          </a:p>
          <a:p>
            <a:r>
              <a:rPr lang="fr-FR" dirty="0" smtClean="0"/>
              <a:t>La transdisciplinarité  : </a:t>
            </a:r>
            <a:r>
              <a:rPr lang="fr-FR" b="1" u="sng" dirty="0" smtClean="0">
                <a:solidFill>
                  <a:schemeClr val="tx1"/>
                </a:solidFill>
              </a:rPr>
              <a:t>un savoir </a:t>
            </a:r>
            <a:r>
              <a:rPr lang="fr-FR" dirty="0" smtClean="0"/>
              <a:t>qui parcourt plusieurs disciplines ( EMC, EDD, voire compétences transversales, lire, compter …) </a:t>
            </a:r>
          </a:p>
          <a:p>
            <a:endParaRPr lang="fr-FR" dirty="0" smtClean="0"/>
          </a:p>
          <a:p>
            <a:r>
              <a:rPr lang="fr-FR" dirty="0" smtClean="0"/>
              <a:t>Pluri-ou multidisciplinarité :  cumulation de plusieurs disciplines </a:t>
            </a:r>
            <a:r>
              <a:rPr lang="fr-FR" b="1" u="sng" dirty="0" smtClean="0"/>
              <a:t>autour d’un thème ou d’un projet </a:t>
            </a:r>
            <a:r>
              <a:rPr lang="fr-FR" dirty="0" smtClean="0"/>
              <a:t>( exemple : l’eau =&gt; étude en Français de Maupassant sur l’eau, de la composition de l’eau en science, des espaces maritimes en géo, de  Déterminer l’allure et le réglage des voiles compte tenu de l’état de la mer et des conditions météorologiques (RAP Bac pro conduite et gestion des entreprises maritimes)</a:t>
            </a:r>
          </a:p>
          <a:p>
            <a:endParaRPr lang="fr-FR" dirty="0" smtClean="0"/>
          </a:p>
          <a:p>
            <a:r>
              <a:rPr lang="fr-FR" dirty="0" smtClean="0"/>
              <a:t>Ne s’interdire aucune</a:t>
            </a:r>
            <a:r>
              <a:rPr lang="fr-FR" baseline="0" dirty="0" smtClean="0"/>
              <a:t> démarche sachant que l’</a:t>
            </a:r>
            <a:r>
              <a:rPr lang="fr-FR" baseline="0" dirty="0" err="1" smtClean="0"/>
              <a:t>interdiciplinarité</a:t>
            </a:r>
            <a:r>
              <a:rPr lang="fr-FR" baseline="0" dirty="0" smtClean="0"/>
              <a:t> sera privilégiée pour la </a:t>
            </a:r>
            <a:r>
              <a:rPr lang="fr-FR" baseline="0" dirty="0" err="1" smtClean="0"/>
              <a:t>co</a:t>
            </a:r>
            <a:r>
              <a:rPr lang="fr-FR" baseline="0" dirty="0" smtClean="0"/>
              <a:t>-intervention et la </a:t>
            </a:r>
            <a:r>
              <a:rPr lang="fr-FR" baseline="0" dirty="0" err="1" smtClean="0"/>
              <a:t>pluri-disciplinarité</a:t>
            </a:r>
            <a:r>
              <a:rPr lang="fr-FR" baseline="0" dirty="0" smtClean="0"/>
              <a:t> dans  le chef d’œuvre. </a:t>
            </a:r>
          </a:p>
          <a:p>
            <a:r>
              <a:rPr lang="fr-FR" baseline="0" dirty="0" smtClean="0"/>
              <a:t>Le thème ne fait pas l’interdisciplinarité même s’ il peut en favoriser l’usage.  </a:t>
            </a:r>
          </a:p>
          <a:p>
            <a:endParaRPr lang="fr-FR" baseline="0" dirty="0" smtClean="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9</a:t>
            </a:fld>
            <a:endParaRPr lang="fr-FR"/>
          </a:p>
        </p:txBody>
      </p:sp>
    </p:spTree>
    <p:extLst>
      <p:ext uri="{BB962C8B-B14F-4D97-AF65-F5344CB8AC3E}">
        <p14:creationId xmlns:p14="http://schemas.microsoft.com/office/powerpoint/2010/main" val="202553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Wingdings" panose="05000000000000000000" pitchFamily="2" charset="2"/>
              <a:buChar char="v"/>
            </a:pPr>
            <a:r>
              <a:rPr lang="fr-FR" b="1" dirty="0" smtClean="0"/>
              <a:t>Il  n’y pas d’</a:t>
            </a:r>
            <a:r>
              <a:rPr lang="fr-FR" b="1" dirty="0" err="1" smtClean="0"/>
              <a:t>interdiscipinarité</a:t>
            </a:r>
            <a:r>
              <a:rPr lang="fr-FR" b="1" dirty="0" smtClean="0"/>
              <a:t> sans </a:t>
            </a:r>
            <a:r>
              <a:rPr lang="fr-FR" b="1" dirty="0" err="1" smtClean="0"/>
              <a:t>disciplinarité</a:t>
            </a:r>
            <a:r>
              <a:rPr lang="fr-FR" b="1" dirty="0" smtClean="0"/>
              <a:t> </a:t>
            </a:r>
            <a:r>
              <a:rPr lang="fr-FR" dirty="0" smtClean="0"/>
              <a:t>: l’interdisciplinarité ne peut se penser que dans un contexte disciplinaire  Sinon grande confusion et donc grande déperdition en terme d’apprentissage pour les élèves. Il faut que les disciplines soient solidement constituées au niveau méthodologiques, didactiques, épistémologiques pour dialoguer entre elles sinon risque d’agrégation, et de perte de toutes les discipline dans un grand tout informe/uniforme.</a:t>
            </a:r>
            <a:r>
              <a:rPr lang="fr-FR" baseline="0" dirty="0" smtClean="0"/>
              <a:t> Ecueil  : enseigner l’</a:t>
            </a:r>
            <a:r>
              <a:rPr lang="fr-FR" dirty="0" smtClean="0"/>
              <a:t> expérience de la vie courante/ le bon</a:t>
            </a:r>
            <a:r>
              <a:rPr lang="fr-FR" baseline="0" dirty="0" smtClean="0"/>
              <a:t> </a:t>
            </a:r>
            <a:r>
              <a:rPr lang="fr-FR" dirty="0" smtClean="0"/>
              <a:t>sens mais plus un enseignement scolaire.  </a:t>
            </a:r>
          </a:p>
          <a:p>
            <a:pPr marL="0" indent="0">
              <a:buFont typeface="Wingdings" panose="05000000000000000000" pitchFamily="2" charset="2"/>
              <a:buNone/>
            </a:pPr>
            <a:r>
              <a:rPr lang="fr-FR" baseline="0" dirty="0" smtClean="0"/>
              <a:t>        L’Ep ne donne ainsi pas son sens à l’EG, pas plus que l’</a:t>
            </a:r>
            <a:r>
              <a:rPr lang="fr-FR" baseline="0" dirty="0" err="1" smtClean="0"/>
              <a:t>Eg</a:t>
            </a:r>
            <a:r>
              <a:rPr lang="fr-FR" baseline="0" dirty="0" smtClean="0"/>
              <a:t> n’en apporte à </a:t>
            </a:r>
            <a:r>
              <a:rPr lang="fr-FR" dirty="0" smtClean="0"/>
              <a:t> l’EP = rapport de complémentarité</a:t>
            </a:r>
            <a:r>
              <a:rPr lang="fr-FR" baseline="0" dirty="0" smtClean="0"/>
              <a:t> et non de subsidiarité</a:t>
            </a:r>
            <a:endParaRPr lang="fr-FR" dirty="0" smtClean="0"/>
          </a:p>
          <a:p>
            <a:pPr marL="285750" indent="-285750">
              <a:buFont typeface="Wingdings" panose="05000000000000000000" pitchFamily="2" charset="2"/>
              <a:buChar char="v"/>
            </a:pPr>
            <a:endParaRPr lang="fr-FR" dirty="0" smtClean="0"/>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b="1" dirty="0" smtClean="0"/>
              <a:t>Toutes les disciplines n’occupent pas la même place et la même fonction dans le parcours de l’élève  </a:t>
            </a:r>
            <a:r>
              <a:rPr lang="fr-FR" dirty="0" smtClean="0"/>
              <a:t>: certaines construisent  davantage le savoir, d’autres le savoir-faire. Toutes contribuent à part égale au savoir-être</a:t>
            </a:r>
            <a:r>
              <a:rPr lang="fr-FR" baseline="0" dirty="0" smtClean="0"/>
              <a:t> et </a:t>
            </a:r>
            <a:r>
              <a:rPr lang="fr-FR" dirty="0" smtClean="0"/>
              <a:t>toutes contribuent aussi à part égale à la construction des élèves dans les dimensions professionnelle, sociale et personnelle</a:t>
            </a:r>
            <a:r>
              <a:rPr lang="fr-FR" baseline="0" dirty="0" smtClean="0"/>
              <a:t> : ultime finalité de l’éducation dans une vision holistique. </a:t>
            </a:r>
          </a:p>
          <a:p>
            <a:pPr marL="0" indent="0">
              <a:buFont typeface="Wingdings" panose="05000000000000000000" pitchFamily="2" charset="2"/>
              <a:buNone/>
            </a:pPr>
            <a:r>
              <a:rPr lang="fr-FR" dirty="0" smtClean="0"/>
              <a:t>Certaines disciplines sont  plus mitoyennes que d’autres</a:t>
            </a:r>
            <a:r>
              <a:rPr lang="fr-FR" baseline="0" dirty="0" smtClean="0"/>
              <a:t> (</a:t>
            </a:r>
            <a:r>
              <a:rPr lang="fr-FR" baseline="0" dirty="0" err="1" smtClean="0"/>
              <a:t>cf</a:t>
            </a:r>
            <a:r>
              <a:rPr lang="fr-FR" baseline="0" dirty="0" smtClean="0"/>
              <a:t> la bivalence math-sciences / lettres Histoire) , le défi dans la </a:t>
            </a:r>
            <a:r>
              <a:rPr lang="fr-FR" baseline="0" dirty="0" err="1" smtClean="0"/>
              <a:t>co</a:t>
            </a:r>
            <a:r>
              <a:rPr lang="fr-FR" baseline="0" dirty="0" smtClean="0"/>
              <a:t>-intervention est de faire dialoguer des disciplines a priori éloignées</a:t>
            </a:r>
          </a:p>
          <a:p>
            <a:pPr marL="0" indent="0">
              <a:buFont typeface="Wingdings" panose="05000000000000000000" pitchFamily="2" charset="2"/>
              <a:buNone/>
            </a:pPr>
            <a:endParaRPr lang="fr-FR" baseline="0"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fr-FR" b="1" dirty="0" smtClean="0"/>
              <a:t>L’interdisciplinarité n’est pas une finalité mais un moyen</a:t>
            </a:r>
            <a:r>
              <a:rPr lang="fr-FR" dirty="0" smtClean="0"/>
              <a:t> ,</a:t>
            </a:r>
            <a:r>
              <a:rPr lang="fr-FR" baseline="0" dirty="0" smtClean="0"/>
              <a:t> pour développer des compétences , c’est-à-dire réinvestir des connaissances et des capacités disciplinaires dans des situations différentes  et dans des situations complexes. Facilite les processus d’apprentissages, les transferts, pour fixer des savoirs, leur mobilisation et leur application dans des situations diverses</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10</a:t>
            </a:fld>
            <a:endParaRPr lang="fr-FR"/>
          </a:p>
        </p:txBody>
      </p:sp>
    </p:spTree>
    <p:extLst>
      <p:ext uri="{BB962C8B-B14F-4D97-AF65-F5344CB8AC3E}">
        <p14:creationId xmlns:p14="http://schemas.microsoft.com/office/powerpoint/2010/main" val="426598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Þ"/>
            </a:pPr>
            <a:r>
              <a:rPr lang="fr-FR" b="1" dirty="0" smtClean="0"/>
              <a:t>Un rapport de dominance ou de dépendance entre disciplines</a:t>
            </a:r>
            <a:r>
              <a:rPr lang="fr-FR" b="1" baseline="0" dirty="0" smtClean="0"/>
              <a:t> : </a:t>
            </a:r>
            <a:r>
              <a:rPr lang="fr-FR" b="1" dirty="0" smtClean="0"/>
              <a:t>une</a:t>
            </a:r>
            <a:r>
              <a:rPr lang="fr-FR" b="1" baseline="0" dirty="0" smtClean="0"/>
              <a:t> des deux disciplines tient juste un rôle de figuration :</a:t>
            </a:r>
          </a:p>
          <a:p>
            <a:pPr marL="0" indent="0">
              <a:buFont typeface="Symbol" panose="05050102010706020507" pitchFamily="18" charset="2"/>
              <a:buNone/>
            </a:pPr>
            <a:r>
              <a:rPr lang="fr-FR" baseline="0" dirty="0" smtClean="0"/>
              <a:t>Exemple :  l’EP est instrumentalisé par l’EG si le programme d’EG est central et l’EP périphérique ou si la </a:t>
            </a:r>
            <a:r>
              <a:rPr lang="fr-FR" baseline="0" dirty="0" err="1" smtClean="0"/>
              <a:t>co</a:t>
            </a:r>
            <a:r>
              <a:rPr lang="fr-FR" baseline="0" dirty="0" smtClean="0"/>
              <a:t>-intervention devient l’espace de la consolidation des acquis. </a:t>
            </a:r>
          </a:p>
          <a:p>
            <a:pPr marL="0" indent="0">
              <a:buFont typeface="Symbol" panose="05050102010706020507" pitchFamily="18" charset="2"/>
              <a:buNone/>
            </a:pPr>
            <a:endParaRPr lang="fr-FR" baseline="0" dirty="0" smtClean="0"/>
          </a:p>
          <a:p>
            <a:pPr marL="0" indent="0">
              <a:buFont typeface="Symbol" panose="05050102010706020507" pitchFamily="18" charset="2"/>
              <a:buNone/>
            </a:pPr>
            <a:r>
              <a:rPr lang="fr-FR" baseline="0" dirty="0" smtClean="0"/>
              <a:t>Le professeur d’EP se sert du professeur de français pour la correction orthographique des écrits professionnels ou du professeur de math pour calculer la surface d’un mur. </a:t>
            </a:r>
          </a:p>
          <a:p>
            <a:pPr marL="0" indent="0">
              <a:buFont typeface="Symbol" panose="05050102010706020507" pitchFamily="18" charset="2"/>
              <a:buNone/>
            </a:pPr>
            <a:endParaRPr lang="fr-FR" baseline="0" dirty="0" smtClean="0"/>
          </a:p>
          <a:p>
            <a:pPr marL="0" indent="0">
              <a:buFont typeface="Symbol" panose="05050102010706020507" pitchFamily="18" charset="2"/>
              <a:buNone/>
            </a:pPr>
            <a:r>
              <a:rPr lang="fr-FR" baseline="0" dirty="0" smtClean="0"/>
              <a:t>Quelle différence alors entre la contribution du prof EP et du prof EG dans la maîtrise de la langue, par exemple ? Le prof de français, 1° intervient en consolidation des acquis pour revenir sur les fondamentaux si besoin et sur ses heures d’enseignement ,  2° construit  en cours de français  la réflexion sur le fonctionnement de la langue, la découverte, la mémorisation, l’utilisation et l’automatisation de ces règles à l’écrit et à l’oral. La didactique et l’apprentissage de la langue relève de l’expertise du professeur de français =&gt; distinguer les disciplines </a:t>
            </a:r>
            <a:r>
              <a:rPr lang="fr-FR" baseline="0" dirty="0" err="1" smtClean="0"/>
              <a:t>cf</a:t>
            </a:r>
            <a:r>
              <a:rPr lang="fr-FR" baseline="0" dirty="0" smtClean="0"/>
              <a:t> diapo précédente. En revanche corriger les productions erronées des élèves relève de la compétence de tous les enseignants ( </a:t>
            </a:r>
            <a:r>
              <a:rPr lang="fr-FR" baseline="0" dirty="0" err="1" smtClean="0"/>
              <a:t>cf</a:t>
            </a:r>
            <a:r>
              <a:rPr lang="fr-FR" baseline="0" dirty="0" smtClean="0"/>
              <a:t> référentiel des compétences des métiers de l’enseignement =&gt; concours de recrutement, PPCR etc.) </a:t>
            </a:r>
          </a:p>
          <a:p>
            <a:pPr marL="0" indent="0">
              <a:buFont typeface="Symbol" panose="05050102010706020507" pitchFamily="18" charset="2"/>
              <a:buNone/>
            </a:pPr>
            <a:r>
              <a:rPr lang="fr-FR" baseline="0" dirty="0" smtClean="0"/>
              <a:t>Pour les math =&gt; voir vadémécum chef d’œuvre. </a:t>
            </a:r>
          </a:p>
          <a:p>
            <a:pPr marL="0" indent="0">
              <a:buFont typeface="Symbol" panose="05050102010706020507" pitchFamily="18" charset="2"/>
              <a:buNone/>
            </a:pPr>
            <a:r>
              <a:rPr lang="fr-FR" baseline="0" dirty="0" smtClean="0"/>
              <a:t>Donc tous les enseignants EP sont en capacités de corriger la langue à l’écrit et à l’oral des élèves ou de redonner les règles de calcul de la surface d’un mur ! </a:t>
            </a:r>
            <a:r>
              <a:rPr lang="fr-FR" dirty="0" smtClean="0"/>
              <a:t/>
            </a:r>
            <a:br>
              <a:rPr lang="fr-FR" dirty="0" smtClean="0"/>
            </a:br>
            <a:r>
              <a:rPr lang="fr-FR" dirty="0" smtClean="0"/>
              <a:t/>
            </a:r>
            <a:br>
              <a:rPr lang="fr-FR" dirty="0" smtClean="0"/>
            </a:br>
            <a:r>
              <a:rPr lang="fr-FR" b="1" dirty="0" smtClean="0"/>
              <a:t>=&gt; Le risque d’amalgame disciplinaire</a:t>
            </a:r>
          </a:p>
          <a:p>
            <a:pPr marL="0" indent="0">
              <a:buFont typeface="Symbol" panose="05050102010706020507" pitchFamily="18" charset="2"/>
              <a:buNone/>
            </a:pPr>
            <a:r>
              <a:rPr lang="fr-FR" b="1" dirty="0" smtClean="0"/>
              <a:t/>
            </a:r>
            <a:br>
              <a:rPr lang="fr-FR" b="1" dirty="0" smtClean="0"/>
            </a:br>
            <a:r>
              <a:rPr lang="fr-FR" dirty="0" smtClean="0"/>
              <a:t/>
            </a:r>
            <a:br>
              <a:rPr lang="fr-FR" dirty="0" smtClean="0"/>
            </a:br>
            <a:r>
              <a:rPr lang="fr-FR" dirty="0" smtClean="0"/>
              <a:t>				</a:t>
            </a:r>
            <a:r>
              <a:rPr lang="fr-FR" i="1" dirty="0" smtClean="0"/>
              <a:t>ou à l’inverse… </a:t>
            </a:r>
            <a:r>
              <a:rPr lang="fr-FR" dirty="0" smtClean="0"/>
              <a:t/>
            </a:r>
            <a:br>
              <a:rPr lang="fr-FR" dirty="0" smtClean="0"/>
            </a:br>
            <a:r>
              <a:rPr lang="fr-FR" dirty="0" smtClean="0"/>
              <a:t/>
            </a:r>
            <a:br>
              <a:rPr lang="fr-FR" dirty="0" smtClean="0"/>
            </a:br>
            <a:r>
              <a:rPr lang="fr-FR" b="1" dirty="0" smtClean="0"/>
              <a:t>=&gt;</a:t>
            </a:r>
            <a:r>
              <a:rPr lang="fr-FR" dirty="0" smtClean="0"/>
              <a:t> </a:t>
            </a:r>
            <a:r>
              <a:rPr lang="fr-FR" b="1" dirty="0" smtClean="0"/>
              <a:t>Le risque de </a:t>
            </a:r>
            <a:r>
              <a:rPr lang="fr-FR" b="1" dirty="0" err="1" smtClean="0"/>
              <a:t>re</a:t>
            </a:r>
            <a:r>
              <a:rPr lang="fr-FR" b="1" dirty="0" smtClean="0"/>
              <a:t>-cloisonnement des deux disciplines</a:t>
            </a: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11</a:t>
            </a:fld>
            <a:endParaRPr lang="fr-FR"/>
          </a:p>
        </p:txBody>
      </p:sp>
    </p:spTree>
    <p:extLst>
      <p:ext uri="{BB962C8B-B14F-4D97-AF65-F5344CB8AC3E}">
        <p14:creationId xmlns:p14="http://schemas.microsoft.com/office/powerpoint/2010/main" val="2448930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Prendre conscience de leur différences pour mieux assurer leur complémentarité. Mettre à mal quelques discours communs «  l’EP donne du sens à l’EG » </a:t>
            </a:r>
          </a:p>
          <a:p>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15</a:t>
            </a:fld>
            <a:endParaRPr lang="fr-FR"/>
          </a:p>
        </p:txBody>
      </p:sp>
    </p:spTree>
    <p:extLst>
      <p:ext uri="{BB962C8B-B14F-4D97-AF65-F5344CB8AC3E}">
        <p14:creationId xmlns:p14="http://schemas.microsoft.com/office/powerpoint/2010/main" val="125075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Exemple : </a:t>
            </a:r>
            <a:r>
              <a:rPr lang="fr-FR" baseline="0" dirty="0" smtClean="0"/>
              <a:t> Français : Objet d’étude : dire et se dire, écrits autobiographique / ASSP : personnes âgées : activer la mémoire/ leur faire raconter leur récit de vie. </a:t>
            </a:r>
          </a:p>
          <a:p>
            <a:r>
              <a:rPr lang="fr-FR" baseline="0" dirty="0" smtClean="0"/>
              <a:t>                 Math : ? </a:t>
            </a:r>
            <a:endParaRPr lang="fr-FR" dirty="0"/>
          </a:p>
        </p:txBody>
      </p:sp>
      <p:sp>
        <p:nvSpPr>
          <p:cNvPr id="4" name="Espace réservé du numéro de diapositive 3"/>
          <p:cNvSpPr>
            <a:spLocks noGrp="1"/>
          </p:cNvSpPr>
          <p:nvPr>
            <p:ph type="sldNum" sz="quarter" idx="10"/>
          </p:nvPr>
        </p:nvSpPr>
        <p:spPr/>
        <p:txBody>
          <a:bodyPr/>
          <a:lstStyle/>
          <a:p>
            <a:fld id="{8EAC6FDF-B94B-46C1-8900-067A9B0E5C09}" type="slidenum">
              <a:rPr lang="fr-FR" smtClean="0"/>
              <a:t>17</a:t>
            </a:fld>
            <a:endParaRPr lang="fr-FR"/>
          </a:p>
        </p:txBody>
      </p:sp>
    </p:spTree>
    <p:extLst>
      <p:ext uri="{BB962C8B-B14F-4D97-AF65-F5344CB8AC3E}">
        <p14:creationId xmlns:p14="http://schemas.microsoft.com/office/powerpoint/2010/main" val="3743716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0670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21795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623122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5"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solidFill>
                  <a:srgbClr val="00A6BE"/>
                </a:solidFill>
              </a:defRPr>
            </a:lvl1pPr>
            <a:lvl2pPr marL="627063" marR="0"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00A6BE"/>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marL="177800" marR="0" lvl="0" indent="-177800" algn="l" defTabSz="457200" rtl="0" eaLnBrk="1" fontAlgn="auto" latinLnBrk="0" hangingPunct="1">
              <a:lnSpc>
                <a:spcPct val="100000"/>
              </a:lnSpc>
              <a:spcBef>
                <a:spcPct val="20000"/>
              </a:spcBef>
              <a:spcAft>
                <a:spcPts val="0"/>
              </a:spcAft>
              <a:buClr>
                <a:srgbClr val="00A6BE"/>
              </a:buClr>
              <a:buSzPct val="114000"/>
              <a:buFont typeface="Wingdings" charset="2"/>
              <a:buChar char="§"/>
              <a:tabLst/>
              <a:defRPr/>
            </a:pPr>
            <a:r>
              <a:rPr kumimoji="0" lang="fr-FR" sz="1800" b="1" i="0" u="none" strike="noStrike" kern="1200" cap="none" spc="0" normalizeH="0" baseline="0" noProof="0" dirty="0">
                <a:ln>
                  <a:noFill/>
                </a:ln>
                <a:solidFill>
                  <a:srgbClr val="00A6BE"/>
                </a:solidFill>
                <a:effectLst/>
                <a:uLnTx/>
                <a:uFillTx/>
                <a:latin typeface="Arial" charset="0"/>
                <a:ea typeface="Arial" charset="0"/>
                <a:cs typeface="Arial" charset="0"/>
              </a:rPr>
              <a:t> Cliquez pour modifier les styles du texte du masque</a:t>
            </a:r>
          </a:p>
          <a:p>
            <a:pPr marL="627063" marR="0" lvl="1" indent="-169863" algn="l" defTabSz="457200" rtl="0" eaLnBrk="1" fontAlgn="auto" latinLnBrk="0" hangingPunct="1">
              <a:lnSpc>
                <a:spcPct val="100000"/>
              </a:lnSpc>
              <a:spcBef>
                <a:spcPct val="20000"/>
              </a:spcBef>
              <a:spcAft>
                <a:spcPts val="0"/>
              </a:spcAft>
              <a:buClr>
                <a:srgbClr val="00A6BE"/>
              </a:buClr>
              <a:buSzPct val="135000"/>
              <a:buFont typeface="Arial" charset="0"/>
              <a:buChar char="•"/>
              <a:tabLst/>
              <a:defRPr/>
            </a:pPr>
            <a:r>
              <a:rPr kumimoji="0" lang="fr-FR" sz="1300" b="1" i="0" u="none" strike="noStrike" kern="1200" cap="none" spc="0" normalizeH="0" baseline="0" noProof="0" dirty="0">
                <a:ln>
                  <a:noFill/>
                </a:ln>
                <a:solidFill>
                  <a:prstClr val="black"/>
                </a:solidFill>
                <a:effectLst/>
                <a:uLnTx/>
                <a:uFillTx/>
                <a:latin typeface="Arial" charset="0"/>
                <a:ea typeface="Arial" charset="0"/>
                <a:cs typeface="Arial" charset="0"/>
              </a:rPr>
              <a:t>Deuxième niveau</a:t>
            </a:r>
          </a:p>
          <a:p>
            <a:pPr lvl="2"/>
            <a:r>
              <a:rPr lang="fr-FR" dirty="0"/>
              <a:t>Troisième niveau</a:t>
            </a:r>
          </a:p>
          <a:p>
            <a:pPr marL="627063" marR="0" lvl="3" indent="177800" algn="l" defTabSz="457200" rtl="0" eaLnBrk="1" fontAlgn="auto" latinLnBrk="0" hangingPunct="1">
              <a:lnSpc>
                <a:spcPct val="100000"/>
              </a:lnSpc>
              <a:spcBef>
                <a:spcPct val="20000"/>
              </a:spcBef>
              <a:spcAft>
                <a:spcPts val="0"/>
              </a:spcAft>
              <a:buClr>
                <a:srgbClr val="00A6BE"/>
              </a:buClr>
              <a:buSzTx/>
              <a:buFont typeface="Arial"/>
              <a:buChar char="–"/>
              <a:tabLst/>
              <a:defRPr/>
            </a:pPr>
            <a:r>
              <a:rPr kumimoji="0" lang="fr-FR" sz="1100" b="0" i="0" u="none" strike="noStrike" kern="1200" cap="none" spc="0" normalizeH="0" baseline="0" noProof="0" dirty="0">
                <a:ln>
                  <a:noFill/>
                </a:ln>
                <a:solidFill>
                  <a:prstClr val="black"/>
                </a:solidFill>
                <a:effectLst/>
                <a:uLnTx/>
                <a:uFillTx/>
                <a:latin typeface="Arial" charset="0"/>
                <a:ea typeface="Arial" charset="0"/>
                <a:cs typeface="Arial" charset="0"/>
              </a:rPr>
              <a:t>Quatrième niveau</a:t>
            </a:r>
          </a:p>
          <a:p>
            <a:pPr lvl="4"/>
            <a:r>
              <a:rPr lang="fr-FR" dirty="0"/>
              <a:t>Cinquième niveau</a:t>
            </a:r>
          </a:p>
        </p:txBody>
      </p:sp>
    </p:spTree>
    <p:extLst>
      <p:ext uri="{BB962C8B-B14F-4D97-AF65-F5344CB8AC3E}">
        <p14:creationId xmlns:p14="http://schemas.microsoft.com/office/powerpoint/2010/main" val="582280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47678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607524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A309A6D-C09C-4548-B29A-6CF363A7E532}" type="datetimeFigureOut">
              <a:rPr lang="fr-FR" smtClean="0"/>
              <a:t>19/12/2019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2952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A309A6D-C09C-4548-B29A-6CF363A7E532}" type="datetimeFigureOut">
              <a:rPr lang="fr-FR" smtClean="0"/>
              <a:t>19/12/2019</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60877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A309A6D-C09C-4548-B29A-6CF363A7E532}" type="datetimeFigureOut">
              <a:rPr lang="fr-FR" smtClean="0"/>
              <a:t>19/12/2019</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26960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19/12/2019</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81054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506821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19/12/2019</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9516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A309A6D-C09C-4548-B29A-6CF363A7E532}" type="datetimeFigureOut">
              <a:rPr lang="fr-FR" smtClean="0"/>
              <a:t>19/12/2019</a:t>
            </a:fld>
            <a:endParaRPr lang="fr-BE"/>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7029030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ducation.gouv.fr/cid133972/elaboration-des-projets-programme-des-enseignements-generaux-nouveau-lycee-professionnel.html" TargetMode="External"/><Relationship Id="rId2" Type="http://schemas.openxmlformats.org/officeDocument/2006/relationships/hyperlink" Target="http://eduscol.education.fr/cid47633/les-diplomes-professionnels.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magistere.education.fr/dgesco/course/view.php?id=151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emmanuelle.goulard@ac-noumea.nc" TargetMode="External"/><Relationship Id="rId2" Type="http://schemas.openxmlformats.org/officeDocument/2006/relationships/hyperlink" Target="mailto:eric.nicollet@ac-noumea.n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4">
              <a:lumMod val="40000"/>
              <a:lumOff val="60000"/>
            </a:schemeClr>
          </a:solidFill>
        </p:spPr>
        <p:txBody>
          <a:bodyPr/>
          <a:lstStyle/>
          <a:p>
            <a:endParaRPr lang="fr-FR" b="1" dirty="0"/>
          </a:p>
        </p:txBody>
      </p:sp>
      <p:sp>
        <p:nvSpPr>
          <p:cNvPr id="5" name="Espace réservé du contenu 4"/>
          <p:cNvSpPr>
            <a:spLocks noGrp="1"/>
          </p:cNvSpPr>
          <p:nvPr>
            <p:ph idx="1"/>
          </p:nvPr>
        </p:nvSpPr>
        <p:spPr>
          <a:xfrm>
            <a:off x="628650" y="365126"/>
            <a:ext cx="7886700" cy="5811837"/>
          </a:xfrm>
          <a:solidFill>
            <a:schemeClr val="accent4">
              <a:lumMod val="60000"/>
              <a:lumOff val="40000"/>
            </a:schemeClr>
          </a:solidFill>
        </p:spPr>
        <p:txBody>
          <a:bodyPr/>
          <a:lstStyle/>
          <a:p>
            <a:pPr marL="0" indent="0">
              <a:buNone/>
            </a:pPr>
            <a:endParaRPr lang="fr-FR" sz="2400" b="1" dirty="0" smtClean="0"/>
          </a:p>
          <a:p>
            <a:pPr marL="0" indent="0">
              <a:buNone/>
            </a:pPr>
            <a:r>
              <a:rPr lang="fr-FR" sz="3200" b="1" dirty="0" smtClean="0"/>
              <a:t>I</a:t>
            </a:r>
            <a:r>
              <a:rPr lang="fr-FR" sz="3200" b="1" dirty="0"/>
              <a:t>. Co-intervention et chef d’œuvre </a:t>
            </a:r>
            <a:r>
              <a:rPr lang="fr-FR" sz="3200" b="1" dirty="0" smtClean="0"/>
              <a:t>: de l’interdisciplinarité à la pluridisciplinarité. </a:t>
            </a:r>
            <a:endParaRPr lang="fr-FR" sz="3200" b="1" dirty="0"/>
          </a:p>
          <a:p>
            <a:pPr marL="0" indent="0">
              <a:buNone/>
            </a:pPr>
            <a:endParaRPr lang="fr-FR" sz="3200" b="1" dirty="0" smtClean="0"/>
          </a:p>
          <a:p>
            <a:pPr marL="0" indent="0">
              <a:buNone/>
            </a:pPr>
            <a:r>
              <a:rPr lang="fr-FR" sz="3200" b="1" dirty="0" smtClean="0"/>
              <a:t>II</a:t>
            </a:r>
            <a:r>
              <a:rPr lang="fr-FR" sz="3200" b="1" dirty="0"/>
              <a:t>. La </a:t>
            </a:r>
            <a:r>
              <a:rPr lang="fr-FR" sz="3200" b="1" dirty="0" err="1"/>
              <a:t>co</a:t>
            </a:r>
            <a:r>
              <a:rPr lang="fr-FR" sz="3200" b="1" dirty="0"/>
              <a:t>-intervention </a:t>
            </a:r>
          </a:p>
          <a:p>
            <a:endParaRPr lang="fr-FR" sz="3200" b="1" dirty="0"/>
          </a:p>
          <a:p>
            <a:pPr marL="685800" lvl="2" indent="0">
              <a:buNone/>
            </a:pPr>
            <a:r>
              <a:rPr lang="fr-FR" sz="3200" b="1" dirty="0" smtClean="0"/>
              <a:t>A. Partager </a:t>
            </a:r>
            <a:r>
              <a:rPr lang="fr-FR" sz="3200" b="1" dirty="0"/>
              <a:t>des contenus d’enseignement</a:t>
            </a:r>
          </a:p>
          <a:p>
            <a:endParaRPr lang="fr-FR" sz="3200" b="1" dirty="0"/>
          </a:p>
          <a:p>
            <a:pPr marL="685800" lvl="2" indent="0">
              <a:buNone/>
            </a:pPr>
            <a:r>
              <a:rPr lang="fr-FR" sz="3200" b="1" dirty="0" smtClean="0"/>
              <a:t> </a:t>
            </a:r>
            <a:r>
              <a:rPr lang="fr-FR" sz="3200" b="1" dirty="0"/>
              <a:t>B</a:t>
            </a:r>
            <a:r>
              <a:rPr lang="fr-FR" sz="3200" b="1" dirty="0" smtClean="0"/>
              <a:t>. Partager </a:t>
            </a:r>
            <a:r>
              <a:rPr lang="fr-FR" sz="3200" b="1" dirty="0"/>
              <a:t>des modalités d’enseignement </a:t>
            </a:r>
          </a:p>
          <a:p>
            <a:pPr marL="0" indent="0">
              <a:buNone/>
            </a:pPr>
            <a:endParaRPr lang="fr-FR" sz="3200" dirty="0"/>
          </a:p>
        </p:txBody>
      </p:sp>
    </p:spTree>
    <p:extLst>
      <p:ext uri="{BB962C8B-B14F-4D97-AF65-F5344CB8AC3E}">
        <p14:creationId xmlns:p14="http://schemas.microsoft.com/office/powerpoint/2010/main" val="2735282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258256"/>
            <a:ext cx="8119814" cy="970944"/>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3" name="Rectangle 2"/>
          <p:cNvSpPr/>
          <p:nvPr/>
        </p:nvSpPr>
        <p:spPr>
          <a:xfrm>
            <a:off x="395536" y="5229200"/>
            <a:ext cx="8496944" cy="1661993"/>
          </a:xfrm>
          <a:prstGeom prst="rect">
            <a:avLst/>
          </a:prstGeom>
        </p:spPr>
        <p:txBody>
          <a:bodyPr wrap="square">
            <a:spAutoFit/>
          </a:bodyPr>
          <a:lstStyle/>
          <a:p>
            <a:pPr marL="457200" indent="-457200">
              <a:buFont typeface="Wingdings" panose="05000000000000000000" pitchFamily="2" charset="2"/>
              <a:buChar char="v"/>
            </a:pPr>
            <a:r>
              <a:rPr lang="fr-FR" sz="2800" dirty="0" smtClean="0"/>
              <a:t>L’interdisciplinarité ou la pluridisciplinarité ne sont  pas des finalités mais des moyens pour réaliser un projet, pour aborder une situation complexe, etc.  </a:t>
            </a:r>
          </a:p>
          <a:p>
            <a:pPr marL="285750" indent="-285750">
              <a:buFont typeface="Wingdings" panose="05000000000000000000" pitchFamily="2" charset="2"/>
              <a:buChar char="v"/>
            </a:pPr>
            <a:endParaRPr lang="fr-FR" dirty="0"/>
          </a:p>
        </p:txBody>
      </p:sp>
      <p:sp>
        <p:nvSpPr>
          <p:cNvPr id="4" name="Rectangle 3"/>
          <p:cNvSpPr/>
          <p:nvPr/>
        </p:nvSpPr>
        <p:spPr>
          <a:xfrm>
            <a:off x="427162" y="537160"/>
            <a:ext cx="8393310" cy="584775"/>
          </a:xfrm>
          <a:prstGeom prst="rect">
            <a:avLst/>
          </a:prstGeom>
        </p:spPr>
        <p:txBody>
          <a:bodyPr wrap="square">
            <a:spAutoFit/>
          </a:bodyPr>
          <a:lstStyle/>
          <a:p>
            <a:r>
              <a:rPr lang="fr-FR" sz="3200" b="1" dirty="0" smtClean="0">
                <a:solidFill>
                  <a:schemeClr val="accent4"/>
                </a:solidFill>
              </a:rPr>
              <a:t>POUR RECAPITULER QUELQUES PRINCIPES </a:t>
            </a:r>
            <a:r>
              <a:rPr lang="fr-FR" sz="3200" dirty="0" smtClean="0">
                <a:solidFill>
                  <a:schemeClr val="accent4"/>
                </a:solidFill>
              </a:rPr>
              <a:t>… </a:t>
            </a:r>
            <a:endParaRPr lang="fr-FR" sz="3200" dirty="0">
              <a:solidFill>
                <a:schemeClr val="accent4"/>
              </a:solidFill>
            </a:endParaRPr>
          </a:p>
        </p:txBody>
      </p:sp>
      <p:sp>
        <p:nvSpPr>
          <p:cNvPr id="6" name="Rectangle 5"/>
          <p:cNvSpPr/>
          <p:nvPr/>
        </p:nvSpPr>
        <p:spPr>
          <a:xfrm>
            <a:off x="285278" y="1512183"/>
            <a:ext cx="8679209" cy="523220"/>
          </a:xfrm>
          <a:prstGeom prst="rect">
            <a:avLst/>
          </a:prstGeom>
        </p:spPr>
        <p:txBody>
          <a:bodyPr wrap="square">
            <a:spAutoFit/>
          </a:bodyPr>
          <a:lstStyle/>
          <a:p>
            <a:pPr marL="285750" indent="-285750">
              <a:buFont typeface="Wingdings" panose="05000000000000000000" pitchFamily="2" charset="2"/>
              <a:buChar char="v"/>
            </a:pPr>
            <a:r>
              <a:rPr lang="fr-FR" sz="2800" dirty="0"/>
              <a:t>Il  n’y pas </a:t>
            </a:r>
            <a:r>
              <a:rPr lang="fr-FR" sz="2800" dirty="0" smtClean="0"/>
              <a:t>d’interdisciplinarité </a:t>
            </a:r>
            <a:r>
              <a:rPr lang="fr-FR" sz="2800" dirty="0"/>
              <a:t>sans </a:t>
            </a:r>
            <a:r>
              <a:rPr lang="fr-FR" sz="2800" dirty="0" smtClean="0"/>
              <a:t>« </a:t>
            </a:r>
            <a:r>
              <a:rPr lang="fr-FR" sz="2800" dirty="0" err="1" smtClean="0"/>
              <a:t>disciplinarité</a:t>
            </a:r>
            <a:r>
              <a:rPr lang="fr-FR" sz="2800" dirty="0" smtClean="0"/>
              <a:t> ».</a:t>
            </a:r>
            <a:endParaRPr lang="fr-FR" sz="2800" dirty="0"/>
          </a:p>
        </p:txBody>
      </p:sp>
      <p:sp>
        <p:nvSpPr>
          <p:cNvPr id="8" name="Rectangle 7"/>
          <p:cNvSpPr/>
          <p:nvPr/>
        </p:nvSpPr>
        <p:spPr>
          <a:xfrm>
            <a:off x="278979" y="2892985"/>
            <a:ext cx="8352928" cy="1815882"/>
          </a:xfrm>
          <a:prstGeom prst="rect">
            <a:avLst/>
          </a:prstGeom>
        </p:spPr>
        <p:txBody>
          <a:bodyPr wrap="square">
            <a:spAutoFit/>
          </a:bodyPr>
          <a:lstStyle/>
          <a:p>
            <a:pPr marL="285750" indent="-285750">
              <a:buFont typeface="Wingdings" panose="05000000000000000000" pitchFamily="2" charset="2"/>
              <a:buChar char="v"/>
            </a:pPr>
            <a:r>
              <a:rPr lang="fr-FR" sz="2800" dirty="0"/>
              <a:t>Toutes les disciplines n’occupent pas la même place ni la même fonction dans le parcours de l’élève mais elle contribuent toutes à sa construction professionnelle, sociale et personnelle. </a:t>
            </a:r>
          </a:p>
        </p:txBody>
      </p:sp>
    </p:spTree>
    <p:extLst>
      <p:ext uri="{BB962C8B-B14F-4D97-AF65-F5344CB8AC3E}">
        <p14:creationId xmlns:p14="http://schemas.microsoft.com/office/powerpoint/2010/main" val="380660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553890"/>
            <a:ext cx="8352928" cy="5187478"/>
          </a:xfrm>
        </p:spPr>
        <p:txBody>
          <a:bodyPr>
            <a:normAutofit fontScale="90000"/>
          </a:bodyPr>
          <a:lstStyle/>
          <a:p>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b="1" dirty="0">
                <a:solidFill>
                  <a:schemeClr val="accent4"/>
                </a:solidFill>
              </a:rPr>
              <a:t>L</a:t>
            </a:r>
            <a:r>
              <a:rPr lang="fr-FR" b="1" dirty="0" smtClean="0">
                <a:solidFill>
                  <a:schemeClr val="accent4"/>
                </a:solidFill>
              </a:rPr>
              <a:t>’instrumentalisation</a:t>
            </a:r>
            <a:r>
              <a:rPr lang="fr-FR" b="1" dirty="0" smtClean="0"/>
              <a:t> d’une discipline par une autre </a:t>
            </a:r>
            <a:br>
              <a:rPr lang="fr-FR" b="1" dirty="0" smtClean="0"/>
            </a:br>
            <a:r>
              <a:rPr lang="fr-FR" b="1" dirty="0"/>
              <a:t>	</a:t>
            </a:r>
            <a:r>
              <a:rPr lang="fr-FR" b="1" dirty="0" smtClean="0"/>
              <a:t>=&gt; donc pas de domination entre disciplines.</a:t>
            </a:r>
            <a:br>
              <a:rPr lang="fr-FR" b="1" dirty="0" smtClean="0"/>
            </a:br>
            <a:r>
              <a:rPr lang="fr-FR" b="1" dirty="0" smtClean="0"/>
              <a:t/>
            </a:r>
            <a:br>
              <a:rPr lang="fr-FR" b="1" dirty="0" smtClean="0"/>
            </a:br>
            <a:r>
              <a:rPr lang="fr-FR" b="1" dirty="0" smtClean="0">
                <a:solidFill>
                  <a:schemeClr val="accent4"/>
                </a:solidFill>
              </a:rPr>
              <a:t>La confusion </a:t>
            </a:r>
            <a:r>
              <a:rPr lang="fr-FR" b="1" dirty="0" smtClean="0"/>
              <a:t>dans les apprentissages des élèves </a:t>
            </a:r>
            <a:r>
              <a:rPr lang="fr-FR" b="1" dirty="0"/>
              <a:t/>
            </a:r>
            <a:br>
              <a:rPr lang="fr-FR" b="1" dirty="0"/>
            </a:br>
            <a:r>
              <a:rPr lang="fr-FR" b="1" dirty="0"/>
              <a:t>=&gt; </a:t>
            </a:r>
            <a:r>
              <a:rPr lang="fr-FR" b="1" dirty="0" smtClean="0"/>
              <a:t>donc pas d’amalgames disciplinaires (</a:t>
            </a:r>
            <a:r>
              <a:rPr lang="fr-FR" b="1" dirty="0"/>
              <a:t>T</a:t>
            </a:r>
            <a:r>
              <a:rPr lang="fr-FR" b="1" dirty="0" smtClean="0"/>
              <a:t>rans-)</a:t>
            </a:r>
            <a:br>
              <a:rPr lang="fr-FR" b="1" dirty="0" smtClean="0"/>
            </a:br>
            <a:r>
              <a:rPr lang="fr-FR" b="1" dirty="0" smtClean="0"/>
              <a:t/>
            </a:r>
            <a:br>
              <a:rPr lang="fr-FR" b="1" dirty="0" smtClean="0"/>
            </a:br>
            <a:r>
              <a:rPr lang="fr-FR" b="1" dirty="0" smtClean="0"/>
              <a:t>				</a:t>
            </a:r>
            <a:r>
              <a:rPr lang="fr-FR" b="1" i="1" dirty="0" smtClean="0"/>
              <a:t>ou à l’inverse… </a:t>
            </a:r>
            <a:br>
              <a:rPr lang="fr-FR" b="1" i="1" dirty="0" smtClean="0"/>
            </a:br>
            <a:r>
              <a:rPr lang="fr-FR" b="1" i="1" dirty="0"/>
              <a:t/>
            </a:r>
            <a:br>
              <a:rPr lang="fr-FR" b="1" i="1" dirty="0"/>
            </a:br>
            <a:r>
              <a:rPr lang="fr-FR" b="1" dirty="0" smtClean="0"/>
              <a:t/>
            </a:r>
            <a:br>
              <a:rPr lang="fr-FR" b="1" dirty="0" smtClean="0"/>
            </a:br>
            <a:r>
              <a:rPr lang="fr-FR" b="1" dirty="0" smtClean="0"/>
              <a:t>=&gt; </a:t>
            </a:r>
            <a:r>
              <a:rPr lang="fr-FR" b="1" dirty="0" smtClean="0">
                <a:solidFill>
                  <a:schemeClr val="accent4"/>
                </a:solidFill>
              </a:rPr>
              <a:t>Le </a:t>
            </a:r>
            <a:r>
              <a:rPr lang="fr-FR" b="1" dirty="0" err="1" smtClean="0">
                <a:solidFill>
                  <a:schemeClr val="accent4"/>
                </a:solidFill>
              </a:rPr>
              <a:t>re</a:t>
            </a:r>
            <a:r>
              <a:rPr lang="fr-FR" b="1" dirty="0" smtClean="0">
                <a:solidFill>
                  <a:schemeClr val="accent4"/>
                </a:solidFill>
              </a:rPr>
              <a:t>-cloisonnement </a:t>
            </a:r>
            <a:r>
              <a:rPr lang="fr-FR" b="1" dirty="0" smtClean="0"/>
              <a:t>disciplinaire par peur de perdre son identité professionnelle ou par manque de réflexion sur les complémentarités entre disciplines (Inter- Pluri-). </a:t>
            </a: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endParaRPr lang="fr-FR" dirty="0"/>
          </a:p>
        </p:txBody>
      </p:sp>
      <p:sp>
        <p:nvSpPr>
          <p:cNvPr id="4" name="Rectangle 3"/>
          <p:cNvSpPr/>
          <p:nvPr/>
        </p:nvSpPr>
        <p:spPr>
          <a:xfrm>
            <a:off x="395536" y="476672"/>
            <a:ext cx="8352928" cy="584775"/>
          </a:xfrm>
          <a:prstGeom prst="rect">
            <a:avLst/>
          </a:prstGeom>
        </p:spPr>
        <p:txBody>
          <a:bodyPr wrap="square">
            <a:spAutoFit/>
          </a:bodyPr>
          <a:lstStyle/>
          <a:p>
            <a:r>
              <a:rPr lang="fr-FR" sz="3200" b="1" dirty="0" smtClean="0">
                <a:solidFill>
                  <a:schemeClr val="accent4"/>
                </a:solidFill>
              </a:rPr>
              <a:t>QUELQUES ÉCUEILS A EVITER…</a:t>
            </a:r>
            <a:endParaRPr lang="fr-FR" sz="3200" b="1" dirty="0">
              <a:solidFill>
                <a:schemeClr val="accent4"/>
              </a:solidFill>
            </a:endParaRPr>
          </a:p>
        </p:txBody>
      </p:sp>
    </p:spTree>
    <p:extLst>
      <p:ext uri="{BB962C8B-B14F-4D97-AF65-F5344CB8AC3E}">
        <p14:creationId xmlns:p14="http://schemas.microsoft.com/office/powerpoint/2010/main" val="8482911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964488" cy="6741368"/>
          </a:xfrm>
          <a:solidFill>
            <a:schemeClr val="accent4"/>
          </a:solidFill>
        </p:spPr>
        <p:txBody>
          <a:bodyPr>
            <a:normAutofit/>
          </a:bodyPr>
          <a:lstStyle/>
          <a:p>
            <a:pPr algn="ctr"/>
            <a:r>
              <a:rPr lang="fr-FR" sz="7200" b="1" dirty="0" smtClean="0"/>
              <a:t>La </a:t>
            </a:r>
            <a:r>
              <a:rPr lang="fr-FR" sz="7200" b="1" dirty="0" err="1" smtClean="0"/>
              <a:t>co</a:t>
            </a:r>
            <a:r>
              <a:rPr lang="fr-FR" sz="7200" b="1" dirty="0" smtClean="0"/>
              <a:t>-intervention</a:t>
            </a:r>
            <a:br>
              <a:rPr lang="fr-FR" sz="7200" b="1" dirty="0" smtClean="0"/>
            </a:br>
            <a:r>
              <a:rPr lang="fr-FR" sz="7200" b="1" dirty="0" smtClean="0"/>
              <a:t/>
            </a:r>
            <a:br>
              <a:rPr lang="fr-FR" sz="7200" b="1" dirty="0" smtClean="0"/>
            </a:br>
            <a:endParaRPr lang="fr-FR" sz="4000" b="1" dirty="0"/>
          </a:p>
        </p:txBody>
      </p:sp>
    </p:spTree>
    <p:extLst>
      <p:ext uri="{BB962C8B-B14F-4D97-AF65-F5344CB8AC3E}">
        <p14:creationId xmlns:p14="http://schemas.microsoft.com/office/powerpoint/2010/main" val="1130999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82" y="445096"/>
            <a:ext cx="9036496" cy="3096344"/>
          </a:xfrm>
        </p:spPr>
        <p:txBody>
          <a:bodyPr>
            <a:normAutofit fontScale="90000"/>
          </a:bodyPr>
          <a:lstStyle/>
          <a:p>
            <a:r>
              <a:rPr lang="fr-FR" sz="4000" b="1" dirty="0" smtClean="0"/>
              <a:t>Une définition </a:t>
            </a:r>
            <a:r>
              <a:rPr lang="fr-FR" sz="4000" dirty="0" smtClean="0"/>
              <a:t>:</a:t>
            </a:r>
            <a:br>
              <a:rPr lang="fr-FR" sz="4000" dirty="0" smtClean="0"/>
            </a:br>
            <a:r>
              <a:rPr lang="fr-FR" sz="4000" dirty="0" smtClean="0">
                <a:latin typeface="+mn-lt"/>
              </a:rPr>
              <a:t>« </a:t>
            </a:r>
            <a:r>
              <a:rPr lang="fr-FR" dirty="0" smtClean="0">
                <a:latin typeface="+mn-lt"/>
              </a:rPr>
              <a:t>Une modalité pédagogique de</a:t>
            </a:r>
            <a:r>
              <a:rPr lang="fr-FR" sz="4400" dirty="0" smtClean="0">
                <a:latin typeface="+mn-lt"/>
              </a:rPr>
              <a:t> </a:t>
            </a:r>
            <a:r>
              <a:rPr lang="fr-FR" sz="4400" dirty="0" smtClean="0">
                <a:solidFill>
                  <a:schemeClr val="accent1"/>
                </a:solidFill>
                <a:latin typeface="+mn-lt"/>
              </a:rPr>
              <a:t>mise en œuvre des référentiels et des programmes </a:t>
            </a:r>
            <a:r>
              <a:rPr lang="fr-FR" dirty="0" smtClean="0">
                <a:latin typeface="+mn-lt"/>
              </a:rPr>
              <a:t>dans </a:t>
            </a:r>
            <a:r>
              <a:rPr lang="fr-FR" dirty="0">
                <a:latin typeface="+mn-lt"/>
              </a:rPr>
              <a:t>laquelle</a:t>
            </a:r>
            <a:r>
              <a:rPr lang="fr-FR" sz="4400" dirty="0">
                <a:latin typeface="+mn-lt"/>
              </a:rPr>
              <a:t> </a:t>
            </a:r>
            <a:r>
              <a:rPr lang="fr-FR" sz="4400" dirty="0">
                <a:solidFill>
                  <a:srgbClr val="FF0000"/>
                </a:solidFill>
                <a:latin typeface="+mn-lt"/>
              </a:rPr>
              <a:t>deux enseignants interviennent ensemble</a:t>
            </a:r>
            <a:r>
              <a:rPr lang="fr-FR" sz="4400" dirty="0">
                <a:latin typeface="+mn-lt"/>
              </a:rPr>
              <a:t> </a:t>
            </a:r>
            <a:r>
              <a:rPr lang="fr-FR" dirty="0">
                <a:latin typeface="+mn-lt"/>
              </a:rPr>
              <a:t>dans une même salle (ou un même lieu) et au même moment</a:t>
            </a:r>
            <a:r>
              <a:rPr lang="fr-FR" dirty="0" smtClean="0">
                <a:latin typeface="+mn-lt"/>
              </a:rPr>
              <a:t>. »</a:t>
            </a:r>
            <a:r>
              <a:rPr lang="fr-FR" dirty="0" smtClean="0"/>
              <a:t/>
            </a:r>
            <a:br>
              <a:rPr lang="fr-FR" dirty="0" smtClean="0"/>
            </a:br>
            <a:r>
              <a:rPr lang="fr-FR" dirty="0" smtClean="0"/>
              <a:t>				</a:t>
            </a:r>
            <a:r>
              <a:rPr lang="fr-FR" i="1" dirty="0" smtClean="0"/>
              <a:t>Groupe </a:t>
            </a:r>
            <a:r>
              <a:rPr lang="fr-FR" i="1" dirty="0"/>
              <a:t>de Travail sur la </a:t>
            </a:r>
            <a:r>
              <a:rPr lang="fr-FR" i="1" dirty="0" err="1"/>
              <a:t>co</a:t>
            </a:r>
            <a:r>
              <a:rPr lang="fr-FR" i="1" dirty="0"/>
              <a:t>-intervention</a:t>
            </a:r>
          </a:p>
        </p:txBody>
      </p:sp>
      <p:sp>
        <p:nvSpPr>
          <p:cNvPr id="3" name="Rectangle 2"/>
          <p:cNvSpPr/>
          <p:nvPr/>
        </p:nvSpPr>
        <p:spPr>
          <a:xfrm>
            <a:off x="0" y="3573016"/>
            <a:ext cx="8964488" cy="1692771"/>
          </a:xfrm>
          <a:prstGeom prst="rect">
            <a:avLst/>
          </a:prstGeom>
        </p:spPr>
        <p:txBody>
          <a:bodyPr wrap="square">
            <a:spAutoFit/>
          </a:bodyPr>
          <a:lstStyle/>
          <a:p>
            <a:r>
              <a:rPr lang="fr-FR" sz="3600" dirty="0" smtClean="0"/>
              <a:t>Un double défi : </a:t>
            </a:r>
          </a:p>
          <a:p>
            <a:r>
              <a:rPr lang="fr-FR" sz="3600" dirty="0"/>
              <a:t>	</a:t>
            </a:r>
            <a:r>
              <a:rPr lang="fr-FR" sz="3200" dirty="0" smtClean="0">
                <a:solidFill>
                  <a:schemeClr val="accent1"/>
                </a:solidFill>
              </a:rPr>
              <a:t>Partager des </a:t>
            </a:r>
            <a:r>
              <a:rPr lang="fr-FR" sz="3200" b="1" dirty="0" smtClean="0">
                <a:solidFill>
                  <a:schemeClr val="accent1"/>
                </a:solidFill>
              </a:rPr>
              <a:t>CONTENUS </a:t>
            </a:r>
            <a:r>
              <a:rPr lang="fr-FR" sz="3200" dirty="0" smtClean="0">
                <a:solidFill>
                  <a:schemeClr val="accent1"/>
                </a:solidFill>
              </a:rPr>
              <a:t>d’enseignement</a:t>
            </a:r>
          </a:p>
          <a:p>
            <a:endParaRPr lang="fr-FR" sz="3200" dirty="0" smtClean="0"/>
          </a:p>
        </p:txBody>
      </p:sp>
      <p:sp>
        <p:nvSpPr>
          <p:cNvPr id="5" name="ZoneTexte 4"/>
          <p:cNvSpPr txBox="1"/>
          <p:nvPr/>
        </p:nvSpPr>
        <p:spPr>
          <a:xfrm>
            <a:off x="593812" y="4869160"/>
            <a:ext cx="8370676" cy="861774"/>
          </a:xfrm>
          <a:prstGeom prst="rect">
            <a:avLst/>
          </a:prstGeom>
          <a:noFill/>
        </p:spPr>
        <p:txBody>
          <a:bodyPr wrap="square" rtlCol="0">
            <a:spAutoFit/>
          </a:bodyPr>
          <a:lstStyle/>
          <a:p>
            <a:r>
              <a:rPr lang="fr-FR" sz="3200" dirty="0">
                <a:solidFill>
                  <a:srgbClr val="FF0000"/>
                </a:solidFill>
              </a:rPr>
              <a:t> </a:t>
            </a:r>
            <a:r>
              <a:rPr lang="fr-FR" sz="3200" dirty="0" smtClean="0">
                <a:solidFill>
                  <a:srgbClr val="FF0000"/>
                </a:solidFill>
              </a:rPr>
              <a:t>  Partager </a:t>
            </a:r>
            <a:r>
              <a:rPr lang="fr-FR" sz="3200" dirty="0">
                <a:solidFill>
                  <a:srgbClr val="FF0000"/>
                </a:solidFill>
              </a:rPr>
              <a:t>des </a:t>
            </a:r>
            <a:r>
              <a:rPr lang="fr-FR" sz="3200" b="1" dirty="0">
                <a:solidFill>
                  <a:srgbClr val="FF0000"/>
                </a:solidFill>
              </a:rPr>
              <a:t>MODALITÉS </a:t>
            </a:r>
            <a:r>
              <a:rPr lang="fr-FR" sz="3200" dirty="0">
                <a:solidFill>
                  <a:srgbClr val="FF0000"/>
                </a:solidFill>
              </a:rPr>
              <a:t>d’enseignement</a:t>
            </a:r>
          </a:p>
          <a:p>
            <a:endParaRPr lang="fr-FR" dirty="0"/>
          </a:p>
        </p:txBody>
      </p:sp>
    </p:spTree>
    <p:extLst>
      <p:ext uri="{BB962C8B-B14F-4D97-AF65-F5344CB8AC3E}">
        <p14:creationId xmlns:p14="http://schemas.microsoft.com/office/powerpoint/2010/main" val="63846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Quels points communs, quelles différences entre EG et EP ? </a:t>
            </a:r>
            <a:r>
              <a:rPr lang="fr-FR" sz="4400" b="1" dirty="0"/>
              <a:t/>
            </a:r>
            <a:br>
              <a:rPr lang="fr-FR" sz="4400" b="1" dirty="0"/>
            </a:br>
            <a:endParaRPr lang="fr-FR"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2889875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9978" y="1526058"/>
            <a:ext cx="8229600" cy="5143302"/>
          </a:xfrm>
        </p:spPr>
        <p:txBody>
          <a:bodyPr>
            <a:normAutofit/>
          </a:bodyPr>
          <a:lstStyle/>
          <a:p>
            <a:pPr>
              <a:spcBef>
                <a:spcPts val="0"/>
              </a:spcBef>
            </a:pPr>
            <a:r>
              <a:rPr lang="fr-FR" sz="2800" dirty="0">
                <a:solidFill>
                  <a:srgbClr val="C00000"/>
                </a:solidFill>
              </a:rPr>
              <a:t>E</a:t>
            </a:r>
            <a:r>
              <a:rPr lang="fr-FR" sz="2800" dirty="0" smtClean="0">
                <a:solidFill>
                  <a:srgbClr val="C00000"/>
                </a:solidFill>
              </a:rPr>
              <a:t>nseignements 			     Enseignements professionnels			       généraux</a:t>
            </a:r>
            <a:endParaRPr lang="fr-FR" sz="2800" dirty="0">
              <a:solidFill>
                <a:srgbClr val="C00000"/>
              </a:solidFill>
            </a:endParaRPr>
          </a:p>
        </p:txBody>
      </p:sp>
      <p:sp>
        <p:nvSpPr>
          <p:cNvPr id="4" name="Rectangle à coins arrondis 3"/>
          <p:cNvSpPr/>
          <p:nvPr/>
        </p:nvSpPr>
        <p:spPr>
          <a:xfrm>
            <a:off x="827584" y="2595637"/>
            <a:ext cx="2232248" cy="34563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800" b="1" dirty="0" smtClean="0">
                <a:solidFill>
                  <a:srgbClr val="C00000"/>
                </a:solidFill>
              </a:rPr>
              <a:t>FAIRE </a:t>
            </a:r>
          </a:p>
          <a:p>
            <a:pPr algn="ctr"/>
            <a:r>
              <a:rPr lang="fr-FR" sz="2800" b="1" dirty="0" smtClean="0">
                <a:solidFill>
                  <a:srgbClr val="C00000"/>
                </a:solidFill>
              </a:rPr>
              <a:t>et </a:t>
            </a:r>
          </a:p>
          <a:p>
            <a:pPr algn="ctr"/>
            <a:r>
              <a:rPr lang="fr-FR" sz="2800" b="1" dirty="0" smtClean="0">
                <a:solidFill>
                  <a:srgbClr val="C00000"/>
                </a:solidFill>
              </a:rPr>
              <a:t>SAVOIR FAIRE </a:t>
            </a:r>
            <a:r>
              <a:rPr lang="fr-FR" sz="4000" dirty="0" smtClean="0"/>
              <a:t> </a:t>
            </a:r>
            <a:endParaRPr lang="fr-FR" sz="4000" dirty="0"/>
          </a:p>
        </p:txBody>
      </p:sp>
      <p:sp>
        <p:nvSpPr>
          <p:cNvPr id="5" name="Rectangle à coins arrondis 4"/>
          <p:cNvSpPr/>
          <p:nvPr/>
        </p:nvSpPr>
        <p:spPr>
          <a:xfrm>
            <a:off x="5076056" y="2420887"/>
            <a:ext cx="2880320" cy="424847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800" b="1" dirty="0" smtClean="0">
                <a:solidFill>
                  <a:srgbClr val="C00000"/>
                </a:solidFill>
              </a:rPr>
              <a:t>COMPRENDRE ET S’EXPRIMER </a:t>
            </a:r>
            <a:endParaRPr lang="fr-FR" dirty="0" smtClean="0"/>
          </a:p>
          <a:p>
            <a:r>
              <a:rPr lang="fr-FR" sz="2000" dirty="0" smtClean="0">
                <a:solidFill>
                  <a:srgbClr val="C00000"/>
                </a:solidFill>
              </a:rPr>
              <a:t>(français) </a:t>
            </a:r>
            <a:r>
              <a:rPr lang="fr-FR" dirty="0" smtClean="0"/>
              <a:t>: lire, écrire, écouter, s’exprimer, conceptualiser etc. </a:t>
            </a:r>
            <a:endParaRPr lang="fr-FR" dirty="0"/>
          </a:p>
          <a:p>
            <a:endParaRPr lang="fr-FR" dirty="0" smtClean="0"/>
          </a:p>
          <a:p>
            <a:r>
              <a:rPr lang="fr-FR" sz="2800" b="1" dirty="0" smtClean="0">
                <a:solidFill>
                  <a:srgbClr val="C00000"/>
                </a:solidFill>
              </a:rPr>
              <a:t>RAISONNER </a:t>
            </a:r>
            <a:r>
              <a:rPr lang="fr-FR" sz="2000" dirty="0" smtClean="0">
                <a:solidFill>
                  <a:srgbClr val="C00000"/>
                </a:solidFill>
              </a:rPr>
              <a:t>(mathématiques)  </a:t>
            </a:r>
            <a:r>
              <a:rPr lang="fr-FR" dirty="0" smtClean="0"/>
              <a:t>:  raisonner de façon logique, investiguer, modéliser, etc. </a:t>
            </a:r>
            <a:endParaRPr lang="fr-FR" dirty="0"/>
          </a:p>
        </p:txBody>
      </p:sp>
      <p:pic>
        <p:nvPicPr>
          <p:cNvPr id="7" name="Image 6"/>
          <p:cNvPicPr>
            <a:picLocks noChangeAspect="1"/>
          </p:cNvPicPr>
          <p:nvPr/>
        </p:nvPicPr>
        <p:blipFill>
          <a:blip r:embed="rId3"/>
          <a:stretch>
            <a:fillRect/>
          </a:stretch>
        </p:blipFill>
        <p:spPr>
          <a:xfrm>
            <a:off x="341238" y="333105"/>
            <a:ext cx="8358340" cy="1133954"/>
          </a:xfrm>
          <a:prstGeom prst="rect">
            <a:avLst/>
          </a:prstGeom>
        </p:spPr>
      </p:pic>
      <p:sp>
        <p:nvSpPr>
          <p:cNvPr id="9" name="Titre 8"/>
          <p:cNvSpPr>
            <a:spLocks noGrp="1"/>
          </p:cNvSpPr>
          <p:nvPr>
            <p:ph type="title"/>
          </p:nvPr>
        </p:nvSpPr>
        <p:spPr/>
        <p:txBody>
          <a:bodyPr/>
          <a:lstStyle/>
          <a:p>
            <a:endParaRPr lang="fr-FR"/>
          </a:p>
        </p:txBody>
      </p:sp>
    </p:spTree>
    <p:extLst>
      <p:ext uri="{BB962C8B-B14F-4D97-AF65-F5344CB8AC3E}">
        <p14:creationId xmlns:p14="http://schemas.microsoft.com/office/powerpoint/2010/main" val="31424610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971600" y="1185257"/>
            <a:ext cx="7200799" cy="5340087"/>
          </a:xfrm>
          <a:prstGeom prst="rect">
            <a:avLst/>
          </a:prstGeom>
        </p:spPr>
      </p:pic>
      <p:pic>
        <p:nvPicPr>
          <p:cNvPr id="6" name="Image 5"/>
          <p:cNvPicPr>
            <a:picLocks noChangeAspect="1"/>
          </p:cNvPicPr>
          <p:nvPr/>
        </p:nvPicPr>
        <p:blipFill>
          <a:blip r:embed="rId3"/>
          <a:stretch>
            <a:fillRect/>
          </a:stretch>
        </p:blipFill>
        <p:spPr>
          <a:xfrm>
            <a:off x="467544" y="319550"/>
            <a:ext cx="8358340" cy="865707"/>
          </a:xfrm>
          <a:prstGeom prst="rect">
            <a:avLst/>
          </a:prstGeom>
        </p:spPr>
      </p:pic>
    </p:spTree>
    <p:extLst>
      <p:ext uri="{BB962C8B-B14F-4D97-AF65-F5344CB8AC3E}">
        <p14:creationId xmlns:p14="http://schemas.microsoft.com/office/powerpoint/2010/main" val="1347824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116633"/>
            <a:ext cx="8424936" cy="936104"/>
          </a:xfrm>
        </p:spPr>
        <p:txBody>
          <a:bodyPr>
            <a:normAutofit/>
          </a:bodyPr>
          <a:lstStyle/>
          <a:p>
            <a:r>
              <a:rPr lang="fr-FR" sz="2400" b="1" dirty="0" smtClean="0"/>
              <a:t> ARTICULER  EP et EG </a:t>
            </a:r>
            <a:br>
              <a:rPr lang="fr-FR" sz="2400" b="1" dirty="0" smtClean="0"/>
            </a:br>
            <a:endParaRPr lang="fr-FR" sz="2400" b="1" dirty="0"/>
          </a:p>
        </p:txBody>
      </p:sp>
      <p:sp>
        <p:nvSpPr>
          <p:cNvPr id="7" name="ZoneTexte 6"/>
          <p:cNvSpPr txBox="1"/>
          <p:nvPr/>
        </p:nvSpPr>
        <p:spPr>
          <a:xfrm>
            <a:off x="6979521" y="2578225"/>
            <a:ext cx="2195736" cy="1261884"/>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endParaRPr lang="fr-FR" b="1" dirty="0" smtClean="0">
              <a:solidFill>
                <a:schemeClr val="bg1"/>
              </a:solidFill>
            </a:endParaRPr>
          </a:p>
          <a:p>
            <a:pPr algn="ctr"/>
            <a:r>
              <a:rPr lang="fr-FR" sz="2000" b="1" dirty="0" smtClean="0">
                <a:solidFill>
                  <a:schemeClr val="tx1"/>
                </a:solidFill>
              </a:rPr>
              <a:t>Enseignements </a:t>
            </a:r>
          </a:p>
          <a:p>
            <a:pPr algn="ctr"/>
            <a:r>
              <a:rPr lang="fr-FR" sz="2000" b="1" dirty="0">
                <a:solidFill>
                  <a:schemeClr val="tx1"/>
                </a:solidFill>
              </a:rPr>
              <a:t>g</a:t>
            </a:r>
            <a:r>
              <a:rPr lang="fr-FR" sz="2000" b="1" dirty="0" smtClean="0">
                <a:solidFill>
                  <a:schemeClr val="tx1"/>
                </a:solidFill>
              </a:rPr>
              <a:t>énéraux</a:t>
            </a:r>
          </a:p>
          <a:p>
            <a:pPr algn="ctr"/>
            <a:endParaRPr lang="fr-FR" b="1" dirty="0">
              <a:solidFill>
                <a:schemeClr val="bg1"/>
              </a:solidFill>
            </a:endParaRPr>
          </a:p>
        </p:txBody>
      </p:sp>
      <p:sp>
        <p:nvSpPr>
          <p:cNvPr id="8" name="Rectangle 7"/>
          <p:cNvSpPr/>
          <p:nvPr/>
        </p:nvSpPr>
        <p:spPr>
          <a:xfrm>
            <a:off x="195035" y="2783909"/>
            <a:ext cx="1913883" cy="1365171"/>
          </a:xfrm>
          <a:prstGeom prst="rect">
            <a:avLst/>
          </a:pr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2000" b="1" dirty="0" smtClean="0">
                <a:solidFill>
                  <a:schemeClr val="tx1"/>
                </a:solidFill>
              </a:rPr>
              <a:t>Enseignements professionnels</a:t>
            </a:r>
            <a:endParaRPr lang="fr-FR" sz="2000" b="1" dirty="0">
              <a:solidFill>
                <a:schemeClr val="tx1"/>
              </a:solidFill>
            </a:endParaRPr>
          </a:p>
        </p:txBody>
      </p:sp>
      <p:sp>
        <p:nvSpPr>
          <p:cNvPr id="10" name="Demi-tour 9"/>
          <p:cNvSpPr/>
          <p:nvPr/>
        </p:nvSpPr>
        <p:spPr>
          <a:xfrm>
            <a:off x="904105" y="1450492"/>
            <a:ext cx="7872371" cy="1258428"/>
          </a:xfrm>
          <a:prstGeom prst="uturnArrow">
            <a:avLst>
              <a:gd name="adj1" fmla="val 25000"/>
              <a:gd name="adj2" fmla="val 22091"/>
              <a:gd name="adj3" fmla="val 18590"/>
              <a:gd name="adj4" fmla="val 43750"/>
              <a:gd name="adj5" fmla="val 75000"/>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2" name="Demi-tour 11"/>
          <p:cNvSpPr/>
          <p:nvPr/>
        </p:nvSpPr>
        <p:spPr>
          <a:xfrm rot="10800000">
            <a:off x="827584" y="3915098"/>
            <a:ext cx="8088394" cy="1185074"/>
          </a:xfrm>
          <a:prstGeom prst="uturnArrow">
            <a:avLst>
              <a:gd name="adj1" fmla="val 25000"/>
              <a:gd name="adj2" fmla="val 25000"/>
              <a:gd name="adj3" fmla="val 18590"/>
              <a:gd name="adj4" fmla="val 43750"/>
              <a:gd name="adj5" fmla="val 75000"/>
            </a:avLst>
          </a:prstGeom>
          <a:solidFill>
            <a:schemeClr val="accent1">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fr-FR" dirty="0">
              <a:solidFill>
                <a:schemeClr val="tx1"/>
              </a:solidFill>
            </a:endParaRPr>
          </a:p>
        </p:txBody>
      </p:sp>
      <p:sp>
        <p:nvSpPr>
          <p:cNvPr id="13" name="ZoneTexte 12"/>
          <p:cNvSpPr txBox="1"/>
          <p:nvPr/>
        </p:nvSpPr>
        <p:spPr>
          <a:xfrm>
            <a:off x="3635896" y="2022451"/>
            <a:ext cx="2780300" cy="1200329"/>
          </a:xfrm>
          <a:prstGeom prst="rect">
            <a:avLst/>
          </a:prstGeom>
          <a:noFill/>
        </p:spPr>
        <p:txBody>
          <a:bodyPr wrap="square" rtlCol="0">
            <a:spAutoFit/>
          </a:bodyPr>
          <a:lstStyle/>
          <a:p>
            <a:r>
              <a:rPr lang="fr-FR" b="1" dirty="0" smtClean="0"/>
              <a:t>Verbaliser, Conceptualiser, </a:t>
            </a:r>
            <a:r>
              <a:rPr lang="fr-FR" b="1" dirty="0"/>
              <a:t>G</a:t>
            </a:r>
            <a:r>
              <a:rPr lang="fr-FR" b="1" dirty="0" smtClean="0"/>
              <a:t>énéraliser, Réfléchir à, Prendre de la distance,, Analyser, </a:t>
            </a:r>
            <a:r>
              <a:rPr lang="fr-FR" b="1" dirty="0"/>
              <a:t>M</a:t>
            </a:r>
            <a:r>
              <a:rPr lang="fr-FR" b="1" dirty="0" smtClean="0"/>
              <a:t>odéliser, etc. </a:t>
            </a:r>
            <a:endParaRPr lang="fr-FR" b="1" dirty="0"/>
          </a:p>
        </p:txBody>
      </p:sp>
      <p:sp>
        <p:nvSpPr>
          <p:cNvPr id="3" name="ZoneTexte 2"/>
          <p:cNvSpPr txBox="1"/>
          <p:nvPr/>
        </p:nvSpPr>
        <p:spPr>
          <a:xfrm>
            <a:off x="2915816" y="1360325"/>
            <a:ext cx="4464496" cy="523220"/>
          </a:xfrm>
          <a:prstGeom prst="rect">
            <a:avLst/>
          </a:prstGeom>
          <a:noFill/>
        </p:spPr>
        <p:txBody>
          <a:bodyPr wrap="square" rtlCol="0">
            <a:spAutoFit/>
          </a:bodyPr>
          <a:lstStyle/>
          <a:p>
            <a:r>
              <a:rPr lang="fr-FR" sz="2800" b="1" dirty="0" smtClean="0"/>
              <a:t>Décontextualiser</a:t>
            </a:r>
            <a:r>
              <a:rPr lang="fr-FR" dirty="0" smtClean="0"/>
              <a:t> </a:t>
            </a:r>
            <a:endParaRPr lang="fr-FR" dirty="0"/>
          </a:p>
        </p:txBody>
      </p:sp>
      <p:sp>
        <p:nvSpPr>
          <p:cNvPr id="4" name="ZoneTexte 3"/>
          <p:cNvSpPr txBox="1"/>
          <p:nvPr/>
        </p:nvSpPr>
        <p:spPr>
          <a:xfrm>
            <a:off x="3491880" y="4651942"/>
            <a:ext cx="3168352" cy="523220"/>
          </a:xfrm>
          <a:prstGeom prst="rect">
            <a:avLst/>
          </a:prstGeom>
          <a:noFill/>
        </p:spPr>
        <p:txBody>
          <a:bodyPr wrap="square" rtlCol="0">
            <a:spAutoFit/>
          </a:bodyPr>
          <a:lstStyle/>
          <a:p>
            <a:r>
              <a:rPr lang="fr-FR" sz="2800" b="1" dirty="0" err="1"/>
              <a:t>R</a:t>
            </a:r>
            <a:r>
              <a:rPr lang="fr-FR" sz="2800" b="1" dirty="0" err="1" smtClean="0"/>
              <a:t>econtextualiser</a:t>
            </a:r>
            <a:endParaRPr lang="fr-FR" sz="2800" b="1" dirty="0"/>
          </a:p>
        </p:txBody>
      </p:sp>
      <p:sp>
        <p:nvSpPr>
          <p:cNvPr id="6" name="ZoneTexte 5"/>
          <p:cNvSpPr txBox="1"/>
          <p:nvPr/>
        </p:nvSpPr>
        <p:spPr>
          <a:xfrm>
            <a:off x="3779912" y="5355336"/>
            <a:ext cx="2736304" cy="1477328"/>
          </a:xfrm>
          <a:prstGeom prst="rect">
            <a:avLst/>
          </a:prstGeom>
          <a:noFill/>
        </p:spPr>
        <p:txBody>
          <a:bodyPr wrap="square" rtlCol="0">
            <a:spAutoFit/>
          </a:bodyPr>
          <a:lstStyle/>
          <a:p>
            <a:r>
              <a:rPr lang="fr-FR" b="1" dirty="0" smtClean="0"/>
              <a:t>Rendre concret, Opérationnaliser, Produire, Adapter,  Expérimenter, Spécifier, etc.  </a:t>
            </a:r>
            <a:endParaRPr lang="fr-FR" b="1" dirty="0"/>
          </a:p>
        </p:txBody>
      </p:sp>
      <p:sp>
        <p:nvSpPr>
          <p:cNvPr id="9" name="Flèche droite 8"/>
          <p:cNvSpPr/>
          <p:nvPr/>
        </p:nvSpPr>
        <p:spPr>
          <a:xfrm rot="5400000">
            <a:off x="4505756" y="1844020"/>
            <a:ext cx="389655" cy="18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droite 13"/>
          <p:cNvSpPr/>
          <p:nvPr/>
        </p:nvSpPr>
        <p:spPr>
          <a:xfrm rot="5400000">
            <a:off x="4594482" y="5181078"/>
            <a:ext cx="389655" cy="185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30710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p:cNvPicPr>
            <a:picLocks noGrp="1" noChangeAspect="1"/>
          </p:cNvPicPr>
          <p:nvPr>
            <p:ph idx="1"/>
          </p:nvPr>
        </p:nvPicPr>
        <p:blipFill>
          <a:blip r:embed="rId2"/>
          <a:stretch>
            <a:fillRect/>
          </a:stretch>
        </p:blipFill>
        <p:spPr>
          <a:xfrm>
            <a:off x="1835696" y="14528"/>
            <a:ext cx="4464496" cy="6504723"/>
          </a:xfrm>
          <a:prstGeom prst="rect">
            <a:avLst/>
          </a:prstGeom>
        </p:spPr>
      </p:pic>
    </p:spTree>
    <p:extLst>
      <p:ext uri="{BB962C8B-B14F-4D97-AF65-F5344CB8AC3E}">
        <p14:creationId xmlns:p14="http://schemas.microsoft.com/office/powerpoint/2010/main" val="1418283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Quels points communs entre un RAP et un programme de math ou de français ? </a:t>
            </a:r>
            <a:br>
              <a:rPr lang="fr-FR" sz="3600" b="1" dirty="0" smtClean="0">
                <a:solidFill>
                  <a:schemeClr val="accent5"/>
                </a:solidFill>
              </a:rPr>
            </a:br>
            <a:r>
              <a:rPr lang="fr-FR" sz="4400" b="1" dirty="0"/>
              <a:t/>
            </a:r>
            <a:br>
              <a:rPr lang="fr-FR" sz="4400" b="1" dirty="0"/>
            </a:br>
            <a:endParaRPr lang="fr-FR"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1637517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484784"/>
            <a:ext cx="8748464" cy="4692179"/>
          </a:xfrm>
          <a:solidFill>
            <a:schemeClr val="accent4"/>
          </a:solidFill>
        </p:spPr>
        <p:txBody>
          <a:bodyPr>
            <a:normAutofit/>
          </a:bodyPr>
          <a:lstStyle/>
          <a:p>
            <a:pPr marL="0" indent="0">
              <a:buNone/>
            </a:pPr>
            <a:endParaRPr lang="fr-FR" sz="5400" b="1" dirty="0" smtClean="0"/>
          </a:p>
          <a:p>
            <a:pPr marL="0" indent="0" algn="ctr">
              <a:buNone/>
            </a:pPr>
            <a:r>
              <a:rPr lang="fr-FR" sz="4000" b="1" dirty="0"/>
              <a:t>C</a:t>
            </a:r>
            <a:r>
              <a:rPr lang="fr-FR" sz="4000" b="1" dirty="0" smtClean="0"/>
              <a:t>o-intervention &amp; chef d’œuvre : </a:t>
            </a:r>
          </a:p>
          <a:p>
            <a:pPr marL="0" indent="0" algn="ctr">
              <a:buNone/>
            </a:pPr>
            <a:r>
              <a:rPr lang="fr-FR" sz="4000" b="1" dirty="0"/>
              <a:t>d</a:t>
            </a:r>
            <a:r>
              <a:rPr lang="fr-FR" sz="4000" b="1" dirty="0" smtClean="0"/>
              <a:t>e l’interdisciplinarité à la pluridisciplinarité</a:t>
            </a:r>
          </a:p>
        </p:txBody>
      </p:sp>
    </p:spTree>
    <p:extLst>
      <p:ext uri="{BB962C8B-B14F-4D97-AF65-F5344CB8AC3E}">
        <p14:creationId xmlns:p14="http://schemas.microsoft.com/office/powerpoint/2010/main" val="30322120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7" name="Tableau 6"/>
          <p:cNvGraphicFramePr>
            <a:graphicFrameLocks noGrp="1"/>
          </p:cNvGraphicFramePr>
          <p:nvPr>
            <p:extLst>
              <p:ext uri="{D42A27DB-BD31-4B8C-83A1-F6EECF244321}">
                <p14:modId xmlns:p14="http://schemas.microsoft.com/office/powerpoint/2010/main" val="388711676"/>
              </p:ext>
            </p:extLst>
          </p:nvPr>
        </p:nvGraphicFramePr>
        <p:xfrm>
          <a:off x="522462" y="188641"/>
          <a:ext cx="7992888" cy="6216041"/>
        </p:xfrm>
        <a:graphic>
          <a:graphicData uri="http://schemas.openxmlformats.org/drawingml/2006/table">
            <a:tbl>
              <a:tblPr firstRow="1" firstCol="1" bandRow="1"/>
              <a:tblGrid>
                <a:gridCol w="285460">
                  <a:extLst>
                    <a:ext uri="{9D8B030D-6E8A-4147-A177-3AD203B41FA5}">
                      <a16:colId xmlns:a16="http://schemas.microsoft.com/office/drawing/2014/main" val="2109892683"/>
                    </a:ext>
                  </a:extLst>
                </a:gridCol>
                <a:gridCol w="6123252">
                  <a:extLst>
                    <a:ext uri="{9D8B030D-6E8A-4147-A177-3AD203B41FA5}">
                      <a16:colId xmlns:a16="http://schemas.microsoft.com/office/drawing/2014/main" val="146214247"/>
                    </a:ext>
                  </a:extLst>
                </a:gridCol>
                <a:gridCol w="576064">
                  <a:extLst>
                    <a:ext uri="{9D8B030D-6E8A-4147-A177-3AD203B41FA5}">
                      <a16:colId xmlns:a16="http://schemas.microsoft.com/office/drawing/2014/main" val="1882173149"/>
                    </a:ext>
                  </a:extLst>
                </a:gridCol>
                <a:gridCol w="1008112">
                  <a:extLst>
                    <a:ext uri="{9D8B030D-6E8A-4147-A177-3AD203B41FA5}">
                      <a16:colId xmlns:a16="http://schemas.microsoft.com/office/drawing/2014/main" val="1581219731"/>
                    </a:ext>
                  </a:extLst>
                </a:gridCol>
              </a:tblGrid>
              <a:tr h="589488">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suivi des comptes de trésorerie est assuré ainsi que la réalisation des prévisions de trésorerie.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i="1">
                          <a:solidFill>
                            <a:srgbClr val="70AD47"/>
                          </a:solidFill>
                          <a:effectLst/>
                          <a:latin typeface="Calibri" panose="020F0502020204030204" pitchFamily="34" charset="0"/>
                          <a:ea typeface="Calibri" panose="020F0502020204030204" pitchFamily="34" charset="0"/>
                          <a:cs typeface="Calibri" panose="020F0502020204030204" pitchFamily="34" charset="0"/>
                        </a:rPr>
                        <a:t> S (GA</a:t>
                      </a:r>
                      <a:r>
                        <a:rPr lang="fr-FR" sz="1400">
                          <a:solidFill>
                            <a:srgbClr val="70AD47"/>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3999490"/>
                  </a:ext>
                </a:extLst>
              </a:tr>
              <a:tr h="1089294">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Capacités :  Compléter une facture, un bon de commande, réaliser un devis en déterminant dans le cadre de situations professionnelles :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prix ; - un coût ; - une marge ; - une taxe ; - une réduction commerciale (remise, rabais, ristourne) ; - un taux.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Math</a:t>
                      </a:r>
                      <a:endPar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Bac </a:t>
                      </a:r>
                      <a:endParaRPr lang="fr-FR" sz="1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61571837"/>
                  </a:ext>
                </a:extLst>
              </a:tr>
              <a:tr h="2128121">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3</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T1- Mesurer les écarts par rapport au prévisionnel.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T2 - Consigner les résultats obtenus.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dirty="0">
                          <a:effectLst/>
                          <a:latin typeface="Calibri" panose="020F0502020204030204" pitchFamily="34" charset="0"/>
                          <a:ea typeface="Calibri" panose="020F0502020204030204" pitchFamily="34" charset="0"/>
                          <a:cs typeface="Calibri" panose="020F0502020204030204" pitchFamily="34" charset="0"/>
                        </a:rPr>
                        <a:t>T3 - Compléter les documents de suivi (rendre compte).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pPr>
                      <a:r>
                        <a:rPr lang="fr-F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T4 - Proposer des mesures d’ajustement.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Fabrication bois et matériaux</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1936621"/>
                  </a:ext>
                </a:extLst>
              </a:tr>
              <a:tr h="768396">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Déterminer les effets d’un agrandissement ou d’une réduction sur les longueurs, les aires et les volumes.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Math CAP</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34373152"/>
                  </a:ext>
                </a:extLst>
              </a:tr>
              <a:tr h="1545382">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L’étude des outils statistiques est limitée aux notions suivantes : pourcentages, parts relatives, taux d’évolution, moyenne, médiane, écart-type, droites de tendance par la méthode des moindres carrés (la formule de l’écart type et de la droite des moindres carrés étant fournie). Les calculs statistiques doivent être effectués à l’aide d’un tableur.</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2974879"/>
                  </a:ext>
                </a:extLst>
              </a:tr>
            </a:tbl>
          </a:graphicData>
        </a:graphic>
      </p:graphicFrame>
    </p:spTree>
    <p:extLst>
      <p:ext uri="{BB962C8B-B14F-4D97-AF65-F5344CB8AC3E}">
        <p14:creationId xmlns:p14="http://schemas.microsoft.com/office/powerpoint/2010/main" val="38110987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605888244"/>
              </p:ext>
            </p:extLst>
          </p:nvPr>
        </p:nvGraphicFramePr>
        <p:xfrm>
          <a:off x="323528" y="1027907"/>
          <a:ext cx="8712968" cy="5137398"/>
        </p:xfrm>
        <a:graphic>
          <a:graphicData uri="http://schemas.openxmlformats.org/drawingml/2006/table">
            <a:tbl>
              <a:tblPr firstRow="1" firstCol="1" bandRow="1">
                <a:tableStyleId>{5C22544A-7EE6-4342-B048-85BDC9FD1C3A}</a:tableStyleId>
              </a:tblPr>
              <a:tblGrid>
                <a:gridCol w="311177">
                  <a:extLst>
                    <a:ext uri="{9D8B030D-6E8A-4147-A177-3AD203B41FA5}">
                      <a16:colId xmlns:a16="http://schemas.microsoft.com/office/drawing/2014/main" val="2273740716"/>
                    </a:ext>
                  </a:extLst>
                </a:gridCol>
                <a:gridCol w="6745607">
                  <a:extLst>
                    <a:ext uri="{9D8B030D-6E8A-4147-A177-3AD203B41FA5}">
                      <a16:colId xmlns:a16="http://schemas.microsoft.com/office/drawing/2014/main" val="1939782631"/>
                    </a:ext>
                  </a:extLst>
                </a:gridCol>
                <a:gridCol w="1024970">
                  <a:extLst>
                    <a:ext uri="{9D8B030D-6E8A-4147-A177-3AD203B41FA5}">
                      <a16:colId xmlns:a16="http://schemas.microsoft.com/office/drawing/2014/main" val="2450694167"/>
                    </a:ext>
                  </a:extLst>
                </a:gridCol>
                <a:gridCol w="631214">
                  <a:extLst>
                    <a:ext uri="{9D8B030D-6E8A-4147-A177-3AD203B41FA5}">
                      <a16:colId xmlns:a16="http://schemas.microsoft.com/office/drawing/2014/main" val="2288353969"/>
                    </a:ext>
                  </a:extLst>
                </a:gridCol>
              </a:tblGrid>
              <a:tr h="250415">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206010212"/>
                  </a:ext>
                </a:extLst>
              </a:tr>
              <a:tr h="507507">
                <a:tc>
                  <a:txBody>
                    <a:bodyPr/>
                    <a:lstStyle/>
                    <a:p>
                      <a:pPr algn="l">
                        <a:lnSpc>
                          <a:spcPct val="107000"/>
                        </a:lnSpc>
                        <a:spcAft>
                          <a:spcPts val="0"/>
                        </a:spcAft>
                      </a:pPr>
                      <a:r>
                        <a:rPr lang="fr-FR" sz="1400">
                          <a:effectLst/>
                        </a:rPr>
                        <a:t>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dirty="0">
                          <a:effectLst/>
                        </a:rPr>
                        <a:t>Capacités associées : Rechercher, extraire et organiser l’information</a:t>
                      </a:r>
                    </a:p>
                    <a:p>
                      <a:pPr algn="l">
                        <a:lnSpc>
                          <a:spcPct val="107000"/>
                        </a:lnSpc>
                        <a:spcAft>
                          <a:spcPts val="0"/>
                        </a:spcAft>
                      </a:pPr>
                      <a:r>
                        <a:rPr lang="fr-FR" sz="1400" dirty="0">
                          <a:effectLst/>
                        </a:rPr>
                        <a:t>                                      Traduire des informations, des codages </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Math Bac</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178180022"/>
                  </a:ext>
                </a:extLst>
              </a:tr>
              <a:tr h="1459825">
                <a:tc>
                  <a:txBody>
                    <a:bodyPr/>
                    <a:lstStyle/>
                    <a:p>
                      <a:pPr algn="l">
                        <a:lnSpc>
                          <a:spcPct val="107000"/>
                        </a:lnSpc>
                        <a:spcAft>
                          <a:spcPts val="0"/>
                        </a:spcAft>
                      </a:pPr>
                      <a:r>
                        <a:rPr lang="fr-FR" sz="1400">
                          <a:effectLst/>
                        </a:rPr>
                        <a:t>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Résultats attendus : </a:t>
                      </a:r>
                    </a:p>
                    <a:p>
                      <a:pPr algn="l">
                        <a:lnSpc>
                          <a:spcPct val="107000"/>
                        </a:lnSpc>
                        <a:spcAft>
                          <a:spcPts val="0"/>
                        </a:spcAft>
                      </a:pPr>
                      <a:r>
                        <a:rPr lang="fr-FR" sz="1400">
                          <a:effectLst/>
                        </a:rPr>
                        <a:t>Les informations transmises sont cohérentes et en adéquation avec les travaux réalisés./ Les anomalies constatées sont signalées au client./ Les informations sur les précautions et axes de vigilance sont transmises au client./ Les informations concernant les interventions à prévoir sont signalées au client./ La hiérarchie est informée des conflits et litiges éventuels./ Le fichier client est correctement renseigné.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Bac Réparation carrosserie</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1727128080"/>
                  </a:ext>
                </a:extLst>
              </a:tr>
              <a:tr h="1216521">
                <a:tc>
                  <a:txBody>
                    <a:bodyPr/>
                    <a:lstStyle/>
                    <a:p>
                      <a:pPr algn="l">
                        <a:lnSpc>
                          <a:spcPct val="107000"/>
                        </a:lnSpc>
                        <a:spcAft>
                          <a:spcPts val="0"/>
                        </a:spcAft>
                      </a:pPr>
                      <a:r>
                        <a:rPr lang="fr-FR" sz="1400">
                          <a:effectLst/>
                        </a:rPr>
                        <a:t>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a:effectLst/>
                        </a:rPr>
                        <a:t>Le professeur veille au travers de son enseignement à aider les élèves à surmonter certains obstacles de compréhension notamment ceux liés à la prise et à l’interprétation d’informations (postulats implicites, inférences, culture personnelle, polysémie de certains termes et des usages spécifiques dans les disciplines de certains noms communs de la langue française…).</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math</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a:effectLst/>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2343877754"/>
                  </a:ext>
                </a:extLst>
              </a:tr>
              <a:tr h="1703130">
                <a:tc>
                  <a:txBody>
                    <a:bodyPr/>
                    <a:lstStyle/>
                    <a:p>
                      <a:pPr algn="l">
                        <a:spcAft>
                          <a:spcPts val="0"/>
                        </a:spcAft>
                      </a:pPr>
                      <a:r>
                        <a:rPr lang="fr-FR" sz="1400">
                          <a:effectLst/>
                        </a:rPr>
                        <a:t>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dirty="0">
                          <a:effectLst/>
                        </a:rPr>
                        <a:t>Se repérer dans un flux de données et en extraire une information.</a:t>
                      </a:r>
                    </a:p>
                    <a:p>
                      <a:pPr algn="l">
                        <a:lnSpc>
                          <a:spcPct val="107000"/>
                        </a:lnSpc>
                        <a:spcAft>
                          <a:spcPts val="0"/>
                        </a:spcAft>
                      </a:pPr>
                      <a:r>
                        <a:rPr lang="fr-FR" sz="1400" dirty="0">
                          <a:effectLst/>
                        </a:rPr>
                        <a:t>Apprendre à questionner : vérifier les sources, croiser les points de vue, appréhender le processus de construction de l’information.</a:t>
                      </a:r>
                    </a:p>
                    <a:p>
                      <a:pPr algn="l">
                        <a:spcAft>
                          <a:spcPts val="0"/>
                        </a:spcAft>
                      </a:pPr>
                      <a:r>
                        <a:rPr lang="fr-FR" sz="1400" dirty="0">
                          <a:effectLst/>
                        </a:rPr>
                        <a:t>Produire et diffuser de l’information de manière responsable.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Français, 2</a:t>
                      </a:r>
                      <a:r>
                        <a:rPr lang="fr-FR" sz="1400" b="1" baseline="30000" dirty="0">
                          <a:effectLst/>
                        </a:rPr>
                        <a:t>nde</a:t>
                      </a:r>
                      <a:r>
                        <a:rPr lang="fr-FR" sz="1400" b="1" dirty="0">
                          <a:effectLst/>
                        </a:rPr>
                        <a:t> bac </a:t>
                      </a:r>
                    </a:p>
                    <a:p>
                      <a:pPr algn="l">
                        <a:lnSpc>
                          <a:spcPct val="107000"/>
                        </a:lnSpc>
                        <a:spcAft>
                          <a:spcPts val="0"/>
                        </a:spcAft>
                      </a:pPr>
                      <a:r>
                        <a:rPr lang="fr-FR" sz="1400" b="1" dirty="0">
                          <a:effectLst/>
                        </a:rPr>
                        <a:t>S’informer informer</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tc>
                  <a:txBody>
                    <a:bodyPr/>
                    <a:lstStyle/>
                    <a:p>
                      <a:pPr algn="l">
                        <a:lnSpc>
                          <a:spcPct val="107000"/>
                        </a:lnSpc>
                        <a:spcAft>
                          <a:spcPts val="0"/>
                        </a:spcAft>
                      </a:pPr>
                      <a:r>
                        <a:rPr lang="fr-FR" sz="1400" b="1" dirty="0">
                          <a:effectLst/>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tc>
                <a:extLst>
                  <a:ext uri="{0D108BD9-81ED-4DB2-BD59-A6C34878D82A}">
                    <a16:rowId xmlns:a16="http://schemas.microsoft.com/office/drawing/2014/main" val="3162011925"/>
                  </a:ext>
                </a:extLst>
              </a:tr>
            </a:tbl>
          </a:graphicData>
        </a:graphic>
      </p:graphicFrame>
    </p:spTree>
    <p:extLst>
      <p:ext uri="{BB962C8B-B14F-4D97-AF65-F5344CB8AC3E}">
        <p14:creationId xmlns:p14="http://schemas.microsoft.com/office/powerpoint/2010/main" val="3742636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794089789"/>
              </p:ext>
            </p:extLst>
          </p:nvPr>
        </p:nvGraphicFramePr>
        <p:xfrm>
          <a:off x="323528" y="188640"/>
          <a:ext cx="8280920" cy="6001195"/>
        </p:xfrm>
        <a:graphic>
          <a:graphicData uri="http://schemas.openxmlformats.org/drawingml/2006/table">
            <a:tbl>
              <a:tblPr firstRow="1" firstCol="1" bandRow="1"/>
              <a:tblGrid>
                <a:gridCol w="432048">
                  <a:extLst>
                    <a:ext uri="{9D8B030D-6E8A-4147-A177-3AD203B41FA5}">
                      <a16:colId xmlns:a16="http://schemas.microsoft.com/office/drawing/2014/main" val="1084707240"/>
                    </a:ext>
                  </a:extLst>
                </a:gridCol>
                <a:gridCol w="6577475">
                  <a:extLst>
                    <a:ext uri="{9D8B030D-6E8A-4147-A177-3AD203B41FA5}">
                      <a16:colId xmlns:a16="http://schemas.microsoft.com/office/drawing/2014/main" val="395726212"/>
                    </a:ext>
                  </a:extLst>
                </a:gridCol>
                <a:gridCol w="671483">
                  <a:extLst>
                    <a:ext uri="{9D8B030D-6E8A-4147-A177-3AD203B41FA5}">
                      <a16:colId xmlns:a16="http://schemas.microsoft.com/office/drawing/2014/main" val="2793357262"/>
                    </a:ext>
                  </a:extLst>
                </a:gridCol>
                <a:gridCol w="599914">
                  <a:extLst>
                    <a:ext uri="{9D8B030D-6E8A-4147-A177-3AD203B41FA5}">
                      <a16:colId xmlns:a16="http://schemas.microsoft.com/office/drawing/2014/main" val="2114355720"/>
                    </a:ext>
                  </a:extLst>
                </a:gridCol>
              </a:tblGrid>
              <a:tr h="571828">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10</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Il importe de laisser les élèves s’exprimer, à l’oral comme à l’écrit, lors de productions individuelles ou collectives, en les aidant à structurer leurs propos, et de les faire participer, le plus souvent possible, à la construction de la trace écrite de synthèse des investigations et découvertes.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5986368"/>
                  </a:ext>
                </a:extLst>
              </a:tr>
              <a:tr h="953047">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Écrire le métier, c’est aussi être en mesure de préparer ses écrits professionnels, de choisir les outils qui permettent d’en planifier la progression (prise de notes, brouillon, traitement de texte…), notamment dans un processus collaboratif.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C’est enfin exprimer son rapport à la pratique ou au métier à travers un discours plus subjectif et en s’appuyant sur des formes plus personnelles ou plus esthétiques (journal de stage, journal intime, lettre, poème…) qui font appel à l’imagination, à la créativité, à l’inventivité.</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Franç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2552712"/>
                  </a:ext>
                </a:extLst>
              </a:tr>
              <a:tr h="1143656">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12</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r>
                        <a:rPr lang="fr-FR" sz="1600">
                          <a:effectLst/>
                          <a:latin typeface="Calibri" panose="020F0502020204030204" pitchFamily="34" charset="0"/>
                          <a:ea typeface="Calibri" panose="020F0502020204030204" pitchFamily="34" charset="0"/>
                          <a:cs typeface="Calibri" panose="020F0502020204030204" pitchFamily="34" charset="0"/>
                        </a:rPr>
                        <a:t>Cette partie précise les connaissances spécifiques à la communication téléphonique, en termes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paralangage et d’attitudes : sourire, empathie, posture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langage verbal : registres, qualité et contenu du langage (mots clés, mots chargés de valeur, mots négatifs à bannir) et vocal (articulation, débit, pause, intonation, liaisons).</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codes sociaux et de convenances utilisés dans l’échange téléphonique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de styles de communication : autocratique, directif, non directif.</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Bac ARCU</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7123532"/>
                  </a:ext>
                </a:extLst>
              </a:tr>
              <a:tr h="571828">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13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Mettre en œuvre les moyens de communication. 1</a:t>
                      </a:r>
                      <a:r>
                        <a:rPr lang="fr-FR" sz="1600" b="1" dirty="0">
                          <a:effectLst/>
                          <a:latin typeface="Calibri" panose="020F0502020204030204" pitchFamily="34" charset="0"/>
                          <a:ea typeface="Calibri" panose="020F0502020204030204" pitchFamily="34" charset="0"/>
                          <a:cs typeface="Calibri" panose="020F0502020204030204" pitchFamily="34" charset="0"/>
                        </a:rPr>
                        <a:t>- </a:t>
                      </a:r>
                      <a:r>
                        <a:rPr lang="fr-FR" sz="1600" dirty="0">
                          <a:effectLst/>
                          <a:latin typeface="Calibri" panose="020F0502020204030204" pitchFamily="34" charset="0"/>
                          <a:ea typeface="Calibri" panose="020F0502020204030204" pitchFamily="34" charset="0"/>
                          <a:cs typeface="Calibri" panose="020F0502020204030204" pitchFamily="34" charset="0"/>
                        </a:rPr>
                        <a:t>Choisir un support adapté à la situation. 2 -Mettre en forme pour transmettre et/ou recevoir</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dirty="0">
                          <a:effectLst/>
                          <a:latin typeface="Calibri" panose="020F0502020204030204" pitchFamily="34" charset="0"/>
                          <a:ea typeface="Calibri" panose="020F0502020204030204" pitchFamily="34" charset="0"/>
                          <a:cs typeface="Calibri" panose="020F0502020204030204" pitchFamily="34" charset="0"/>
                        </a:rPr>
                        <a:t>un message ou une information technique.</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 TISEC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13533716"/>
                  </a:ext>
                </a:extLst>
              </a:tr>
            </a:tbl>
          </a:graphicData>
        </a:graphic>
      </p:graphicFrame>
    </p:spTree>
    <p:extLst>
      <p:ext uri="{BB962C8B-B14F-4D97-AF65-F5344CB8AC3E}">
        <p14:creationId xmlns:p14="http://schemas.microsoft.com/office/powerpoint/2010/main" val="4063017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232814293"/>
              </p:ext>
            </p:extLst>
          </p:nvPr>
        </p:nvGraphicFramePr>
        <p:xfrm>
          <a:off x="539552" y="620688"/>
          <a:ext cx="7920880" cy="4223513"/>
        </p:xfrm>
        <a:graphic>
          <a:graphicData uri="http://schemas.openxmlformats.org/drawingml/2006/table">
            <a:tbl>
              <a:tblPr firstRow="1" firstCol="1" bandRow="1"/>
              <a:tblGrid>
                <a:gridCol w="373626">
                  <a:extLst>
                    <a:ext uri="{9D8B030D-6E8A-4147-A177-3AD203B41FA5}">
                      <a16:colId xmlns:a16="http://schemas.microsoft.com/office/drawing/2014/main" val="882896382"/>
                    </a:ext>
                  </a:extLst>
                </a:gridCol>
                <a:gridCol w="6331134">
                  <a:extLst>
                    <a:ext uri="{9D8B030D-6E8A-4147-A177-3AD203B41FA5}">
                      <a16:colId xmlns:a16="http://schemas.microsoft.com/office/drawing/2014/main" val="1970657729"/>
                    </a:ext>
                  </a:extLst>
                </a:gridCol>
                <a:gridCol w="642288">
                  <a:extLst>
                    <a:ext uri="{9D8B030D-6E8A-4147-A177-3AD203B41FA5}">
                      <a16:colId xmlns:a16="http://schemas.microsoft.com/office/drawing/2014/main" val="401704001"/>
                    </a:ext>
                  </a:extLst>
                </a:gridCol>
                <a:gridCol w="573832">
                  <a:extLst>
                    <a:ext uri="{9D8B030D-6E8A-4147-A177-3AD203B41FA5}">
                      <a16:colId xmlns:a16="http://schemas.microsoft.com/office/drawing/2014/main" val="2140856146"/>
                    </a:ext>
                  </a:extLst>
                </a:gridCol>
              </a:tblGrid>
              <a:tr h="784520">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Choisir et mettre en œuvre une méthode de résolution adaptée au problème.</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Math bac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5243981"/>
                  </a:ext>
                </a:extLst>
              </a:tr>
              <a:tr h="796342">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C2-2 : Analyser</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C2-5 : Choisir une solution technique</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6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TISEC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7820561"/>
                  </a:ext>
                </a:extLst>
              </a:tr>
              <a:tr h="1061789">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Les résolutions d’équations sont évaluées dans le contexte d’un problème ou d’une situation professionnelle. Les élèves doivent cependant être entraînés à des résolutions décontextualisées, dans le cadre de la formation. </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CAP</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4199484"/>
                  </a:ext>
                </a:extLst>
              </a:tr>
              <a:tr h="1580862">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Rédiger une synthèse sur les problèmes et les solutions traitées en groupe / Présenter une synthèse (commentaire, schéma, croquis…) / Réaliser un compte rendu d’intervention avec mise à jour de documents techniques / Signaler les écarts oralement et par écrit, / Transmettre des consignes d’un point de vue maintenance</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 </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 MEI</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7928625"/>
                  </a:ext>
                </a:extLst>
              </a:tr>
            </a:tbl>
          </a:graphicData>
        </a:graphic>
      </p:graphicFrame>
    </p:spTree>
    <p:extLst>
      <p:ext uri="{BB962C8B-B14F-4D97-AF65-F5344CB8AC3E}">
        <p14:creationId xmlns:p14="http://schemas.microsoft.com/office/powerpoint/2010/main" val="245060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569235554"/>
              </p:ext>
            </p:extLst>
          </p:nvPr>
        </p:nvGraphicFramePr>
        <p:xfrm>
          <a:off x="251519" y="836712"/>
          <a:ext cx="8496945" cy="5022216"/>
        </p:xfrm>
        <a:graphic>
          <a:graphicData uri="http://schemas.openxmlformats.org/drawingml/2006/table">
            <a:tbl>
              <a:tblPr firstRow="1" firstCol="1" bandRow="1"/>
              <a:tblGrid>
                <a:gridCol w="303463">
                  <a:extLst>
                    <a:ext uri="{9D8B030D-6E8A-4147-A177-3AD203B41FA5}">
                      <a16:colId xmlns:a16="http://schemas.microsoft.com/office/drawing/2014/main" val="1596970752"/>
                    </a:ext>
                  </a:extLst>
                </a:gridCol>
                <a:gridCol w="6888918">
                  <a:extLst>
                    <a:ext uri="{9D8B030D-6E8A-4147-A177-3AD203B41FA5}">
                      <a16:colId xmlns:a16="http://schemas.microsoft.com/office/drawing/2014/main" val="3573269435"/>
                    </a:ext>
                  </a:extLst>
                </a:gridCol>
                <a:gridCol w="688999">
                  <a:extLst>
                    <a:ext uri="{9D8B030D-6E8A-4147-A177-3AD203B41FA5}">
                      <a16:colId xmlns:a16="http://schemas.microsoft.com/office/drawing/2014/main" val="2120874462"/>
                    </a:ext>
                  </a:extLst>
                </a:gridCol>
                <a:gridCol w="615565">
                  <a:extLst>
                    <a:ext uri="{9D8B030D-6E8A-4147-A177-3AD203B41FA5}">
                      <a16:colId xmlns:a16="http://schemas.microsoft.com/office/drawing/2014/main" val="2540886802"/>
                    </a:ext>
                  </a:extLst>
                </a:gridCol>
              </a:tblGrid>
              <a:tr h="566487">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 connaitre, explorer sa personnalité, prendre confiance en soi, exprimer ses émotions et ses idées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Se construire dans les interactions et dans un groupe, rencontrer et respecter autrui ; distinguer, ce que chacun veut présenter de soi et ce qu’il choisit de garder pour la sphère privée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Devenir soi</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39230587"/>
                  </a:ext>
                </a:extLst>
              </a:tr>
              <a:tr h="708109">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19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CP211.3 </a:t>
                      </a:r>
                      <a:r>
                        <a:rPr lang="fr-FR" sz="1400">
                          <a:effectLst/>
                          <a:latin typeface="Calibri" panose="020F0502020204030204" pitchFamily="34" charset="0"/>
                          <a:ea typeface="Calibri" panose="020F0502020204030204" pitchFamily="34" charset="0"/>
                          <a:cs typeface="Calibri" panose="020F0502020204030204" pitchFamily="34" charset="0"/>
                        </a:rPr>
                        <a:t>S’adapter à tout type d’interlocuteurs, </a:t>
                      </a:r>
                      <a:r>
                        <a:rPr lang="fr-FR" sz="1400" b="1">
                          <a:effectLst/>
                          <a:latin typeface="Calibri" panose="020F0502020204030204" pitchFamily="34" charset="0"/>
                          <a:ea typeface="Calibri" panose="020F0502020204030204" pitchFamily="34" charset="0"/>
                          <a:cs typeface="Calibri" panose="020F0502020204030204" pitchFamily="34" charset="0"/>
                        </a:rPr>
                        <a:t>CP221.1 </a:t>
                      </a:r>
                      <a:r>
                        <a:rPr lang="fr-FR" sz="1400">
                          <a:effectLst/>
                          <a:latin typeface="Calibri" panose="020F0502020204030204" pitchFamily="34" charset="0"/>
                          <a:ea typeface="Calibri" panose="020F0502020204030204" pitchFamily="34" charset="0"/>
                          <a:cs typeface="Calibri" panose="020F0502020204030204" pitchFamily="34" charset="0"/>
                        </a:rPr>
                        <a:t>Être attentif aux besoins de l’interlocuteur. </a:t>
                      </a:r>
                      <a:r>
                        <a:rPr lang="fr-FR" sz="1400" b="1">
                          <a:effectLst/>
                          <a:latin typeface="Calibri" panose="020F0502020204030204" pitchFamily="34" charset="0"/>
                          <a:ea typeface="Calibri" panose="020F0502020204030204" pitchFamily="34" charset="0"/>
                          <a:cs typeface="Calibri" panose="020F0502020204030204" pitchFamily="34" charset="0"/>
                        </a:rPr>
                        <a:t>CP221.3 </a:t>
                      </a:r>
                      <a:r>
                        <a:rPr lang="fr-FR" sz="1400">
                          <a:effectLst/>
                          <a:latin typeface="Calibri" panose="020F0502020204030204" pitchFamily="34" charset="0"/>
                          <a:ea typeface="Calibri" panose="020F0502020204030204" pitchFamily="34" charset="0"/>
                          <a:cs typeface="Calibri" panose="020F0502020204030204" pitchFamily="34" charset="0"/>
                        </a:rPr>
                        <a:t>Se montrer ferme mais rassurant quant au traitement de l’appel (…)  </a:t>
                      </a:r>
                      <a:r>
                        <a:rPr lang="fr-FR" sz="1400" b="1">
                          <a:effectLst/>
                          <a:latin typeface="Calibri" panose="020F0502020204030204" pitchFamily="34" charset="0"/>
                          <a:ea typeface="Calibri" panose="020F0502020204030204" pitchFamily="34" charset="0"/>
                          <a:cs typeface="Calibri" panose="020F0502020204030204" pitchFamily="34" charset="0"/>
                        </a:rPr>
                        <a:t>CP313.3 </a:t>
                      </a:r>
                      <a:r>
                        <a:rPr lang="fr-FR" sz="1400">
                          <a:effectLst/>
                          <a:latin typeface="Calibri" panose="020F0502020204030204" pitchFamily="34" charset="0"/>
                          <a:ea typeface="Calibri" panose="020F0502020204030204" pitchFamily="34" charset="0"/>
                          <a:cs typeface="Calibri" panose="020F0502020204030204" pitchFamily="34" charset="0"/>
                        </a:rPr>
                        <a:t>Faire preuve de courtoisie et d’assertivité </a:t>
                      </a:r>
                      <a:r>
                        <a:rPr lang="fr-FR" sz="1400" b="1">
                          <a:effectLst/>
                          <a:latin typeface="Calibri" panose="020F0502020204030204" pitchFamily="34" charset="0"/>
                          <a:ea typeface="Calibri" panose="020F0502020204030204" pitchFamily="34" charset="0"/>
                          <a:cs typeface="Calibri" panose="020F0502020204030204" pitchFamily="34" charset="0"/>
                        </a:rPr>
                        <a:t>CP313.4 </a:t>
                      </a:r>
                      <a:r>
                        <a:rPr lang="fr-FR" sz="1400">
                          <a:effectLst/>
                          <a:latin typeface="Calibri" panose="020F0502020204030204" pitchFamily="34" charset="0"/>
                          <a:ea typeface="Calibri" panose="020F0502020204030204" pitchFamily="34" charset="0"/>
                          <a:cs typeface="Calibri" panose="020F0502020204030204" pitchFamily="34" charset="0"/>
                        </a:rPr>
                        <a:t>Contrôler son comportement et ses émotions </a:t>
                      </a:r>
                      <a:r>
                        <a:rPr lang="fr-FR" sz="1400" b="1">
                          <a:effectLst/>
                          <a:latin typeface="Calibri" panose="020F0502020204030204" pitchFamily="34" charset="0"/>
                          <a:ea typeface="Calibri" panose="020F0502020204030204" pitchFamily="34" charset="0"/>
                          <a:cs typeface="Calibri" panose="020F0502020204030204" pitchFamily="34" charset="0"/>
                        </a:rPr>
                        <a:t>CP313.5 </a:t>
                      </a:r>
                      <a:r>
                        <a:rPr lang="fr-FR" sz="1400">
                          <a:effectLst/>
                          <a:latin typeface="Calibri" panose="020F0502020204030204" pitchFamily="34" charset="0"/>
                          <a:ea typeface="Calibri" panose="020F0502020204030204" pitchFamily="34" charset="0"/>
                          <a:cs typeface="Calibri" panose="020F0502020204030204" pitchFamily="34" charset="0"/>
                        </a:rPr>
                        <a:t>Se montrer contenant et rassurant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CP313.2 </a:t>
                      </a:r>
                      <a:r>
                        <a:rPr lang="fr-FR" sz="1400">
                          <a:effectLst/>
                          <a:latin typeface="Calibri" panose="020F0502020204030204" pitchFamily="34" charset="0"/>
                          <a:ea typeface="Calibri" panose="020F0502020204030204" pitchFamily="34" charset="0"/>
                          <a:cs typeface="Calibri" panose="020F0502020204030204" pitchFamily="34" charset="0"/>
                        </a:rPr>
                        <a:t>Être vigilant et réactif </a:t>
                      </a:r>
                      <a:r>
                        <a:rPr lang="fr-FR" sz="1400" b="1">
                          <a:effectLst/>
                          <a:latin typeface="Calibri" panose="020F0502020204030204" pitchFamily="34" charset="0"/>
                          <a:ea typeface="Calibri" panose="020F0502020204030204" pitchFamily="34" charset="0"/>
                          <a:cs typeface="Calibri" panose="020F0502020204030204" pitchFamily="34" charset="0"/>
                        </a:rPr>
                        <a:t>CP313.3 </a:t>
                      </a:r>
                      <a:r>
                        <a:rPr lang="fr-FR" sz="1400">
                          <a:effectLst/>
                          <a:latin typeface="Calibri" panose="020F0502020204030204" pitchFamily="34" charset="0"/>
                          <a:ea typeface="Calibri" panose="020F0502020204030204" pitchFamily="34" charset="0"/>
                          <a:cs typeface="Calibri" panose="020F0502020204030204" pitchFamily="34" charset="0"/>
                        </a:rPr>
                        <a:t>Faire preuve de courtoisie et d’assertivité</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b="1">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 </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94459942"/>
                  </a:ext>
                </a:extLst>
              </a:tr>
              <a:tr h="283243">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acteurs d’un projet, souvent de cultures métiers différentes, sont amenés à travailler en équipe de manière transversale dans des environnements de travail, locaux et distants, permettant la mobilisation de compétences complémentaires</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GA</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2783745"/>
                  </a:ext>
                </a:extLst>
              </a:tr>
              <a:tr h="283243">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Dialoguer au sein d’une équipe, d’un groupe de réflexion.</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MEI</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3645654"/>
                  </a:ext>
                </a:extLst>
              </a:tr>
              <a:tr h="424866">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22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a:effectLst/>
                          <a:latin typeface="Calibri" panose="020F0502020204030204" pitchFamily="34" charset="0"/>
                          <a:ea typeface="Calibri" panose="020F0502020204030204" pitchFamily="34" charset="0"/>
                          <a:cs typeface="Calibri" panose="020F0502020204030204" pitchFamily="34" charset="0"/>
                        </a:rPr>
                        <a:t>Les composantes de la communication interpersonnelle comprennent : le contexte, les acteurs, la situation d’échange, la relation et la construction du sens</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La dynamique comportementale est étudiée par les processus de sensation et de perception et la relation</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attitude-comportement.</a:t>
                      </a:r>
                      <a:r>
                        <a:rPr lang="fr-FR" sz="1400" i="1">
                          <a:effectLst/>
                          <a:latin typeface="Calibri" panose="020F0502020204030204" pitchFamily="34" charset="0"/>
                          <a:ea typeface="Calibri" panose="020F0502020204030204" pitchFamily="34" charset="0"/>
                          <a:cs typeface="Calibri" panose="020F0502020204030204" pitchFamily="34" charset="0"/>
                        </a:rPr>
                        <a:t> </a:t>
                      </a:r>
                      <a:r>
                        <a:rPr lang="fr-FR" sz="1400">
                          <a:effectLst/>
                          <a:latin typeface="Calibri" panose="020F0502020204030204" pitchFamily="34" charset="0"/>
                          <a:ea typeface="Calibri" panose="020F0502020204030204" pitchFamily="34" charset="0"/>
                          <a:cs typeface="Calibri" panose="020F0502020204030204" pitchFamily="34" charset="0"/>
                        </a:rPr>
                        <a:t>L’importance des comportements facilitateurs est soulignée l’écoute, l’empathie, l’assertivité, le respect.</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l">
                        <a:lnSpc>
                          <a:spcPct val="107000"/>
                        </a:lnSpc>
                        <a:spcAft>
                          <a:spcPts val="0"/>
                        </a:spcAft>
                      </a:pPr>
                      <a:r>
                        <a:rPr lang="fr-FR" sz="1400" b="1">
                          <a:effectLst/>
                          <a:latin typeface="Calibri" panose="020F0502020204030204" pitchFamily="34" charset="0"/>
                          <a:ea typeface="Calibri" panose="020F0502020204030204" pitchFamily="34" charset="0"/>
                          <a:cs typeface="Calibri" panose="020F0502020204030204" pitchFamily="34" charset="0"/>
                        </a:rPr>
                        <a:t> </a:t>
                      </a:r>
                      <a:endParaRPr lang="fr-FR" sz="14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400" b="1" dirty="0">
                          <a:effectLst/>
                          <a:latin typeface="Calibri" panose="020F0502020204030204" pitchFamily="34" charset="0"/>
                          <a:ea typeface="Calibri" panose="020F0502020204030204" pitchFamily="34" charset="0"/>
                          <a:cs typeface="Calibri" panose="020F0502020204030204" pitchFamily="34" charset="0"/>
                        </a:rPr>
                        <a:t>Bac ARCU</a:t>
                      </a:r>
                      <a:endParaRPr lang="fr-F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2331069"/>
                  </a:ext>
                </a:extLst>
              </a:tr>
            </a:tbl>
          </a:graphicData>
        </a:graphic>
      </p:graphicFrame>
    </p:spTree>
    <p:extLst>
      <p:ext uri="{BB962C8B-B14F-4D97-AF65-F5344CB8AC3E}">
        <p14:creationId xmlns:p14="http://schemas.microsoft.com/office/powerpoint/2010/main" val="2334830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2449997544"/>
              </p:ext>
            </p:extLst>
          </p:nvPr>
        </p:nvGraphicFramePr>
        <p:xfrm>
          <a:off x="539552" y="1916832"/>
          <a:ext cx="7886700" cy="3131059"/>
        </p:xfrm>
        <a:graphic>
          <a:graphicData uri="http://schemas.openxmlformats.org/drawingml/2006/table">
            <a:tbl>
              <a:tblPr firstRow="1" firstCol="1" bandRow="1"/>
              <a:tblGrid>
                <a:gridCol w="281668">
                  <a:extLst>
                    <a:ext uri="{9D8B030D-6E8A-4147-A177-3AD203B41FA5}">
                      <a16:colId xmlns:a16="http://schemas.microsoft.com/office/drawing/2014/main" val="1009206127"/>
                    </a:ext>
                  </a:extLst>
                </a:gridCol>
                <a:gridCol w="6394161">
                  <a:extLst>
                    <a:ext uri="{9D8B030D-6E8A-4147-A177-3AD203B41FA5}">
                      <a16:colId xmlns:a16="http://schemas.microsoft.com/office/drawing/2014/main" val="1356615128"/>
                    </a:ext>
                  </a:extLst>
                </a:gridCol>
                <a:gridCol w="639516">
                  <a:extLst>
                    <a:ext uri="{9D8B030D-6E8A-4147-A177-3AD203B41FA5}">
                      <a16:colId xmlns:a16="http://schemas.microsoft.com/office/drawing/2014/main" val="593664937"/>
                    </a:ext>
                  </a:extLst>
                </a:gridCol>
                <a:gridCol w="571355">
                  <a:extLst>
                    <a:ext uri="{9D8B030D-6E8A-4147-A177-3AD203B41FA5}">
                      <a16:colId xmlns:a16="http://schemas.microsoft.com/office/drawing/2014/main" val="2538969788"/>
                    </a:ext>
                  </a:extLst>
                </a:gridCol>
              </a:tblGrid>
              <a:tr h="283243">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23</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Les activités, tant comptables qu’administratives, s’inscrivent dans un vaste mouvement de dématérialisation des informations qui conduit à l’utilisation massive de documents électroniques, le tout dans un environnement numérique généralisé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GA</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57699562"/>
                  </a:ext>
                </a:extLst>
              </a:tr>
              <a:tr h="283243">
                <a:tc>
                  <a:txBody>
                    <a:bodyPr/>
                    <a:lstStyle/>
                    <a:p>
                      <a:pPr algn="l">
                        <a:lnSpc>
                          <a:spcPct val="107000"/>
                        </a:lnSpc>
                        <a:spcAft>
                          <a:spcPts val="0"/>
                        </a:spcAft>
                      </a:pPr>
                      <a:r>
                        <a:rPr lang="fr-FR" sz="160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 concourt ainsi à l’acquisition d’attitudes et de capacités fondamentales dans l’univers numérique : identifier des sources et vérifier leur fiabilité ; trier, hiérarchiser et rédiger des informations pertinentes ; adopter une attitude responsable ; collaborer en réseau ; élaborer des contenus numériques. </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Bac</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97414626"/>
                  </a:ext>
                </a:extLst>
              </a:tr>
              <a:tr h="283243">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Calibri" panose="020F0502020204030204" pitchFamily="34" charset="0"/>
                        </a:rPr>
                        <a:t>25</a:t>
                      </a:r>
                      <a:endParaRPr lang="fr-FR" sz="16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a:effectLst/>
                          <a:latin typeface="Calibri" panose="020F0502020204030204" pitchFamily="34" charset="0"/>
                          <a:ea typeface="Calibri" panose="020F0502020204030204" pitchFamily="34" charset="0"/>
                          <a:cs typeface="Times New Roman" panose="02020603050405020304" pitchFamily="18" charset="0"/>
                        </a:rPr>
                        <a:t>L’utilisation de calculatrices ou d’ordinateurs, outils de visualisation et de représentation, de calcul, de simulation et de programmation développe la possibilité d’expérimenter, d’émettre des conjectures.</a:t>
                      </a: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algn="l">
                        <a:lnSpc>
                          <a:spcPct val="107000"/>
                        </a:lnSpc>
                        <a:spcAft>
                          <a:spcPts val="0"/>
                        </a:spcAft>
                      </a:pPr>
                      <a:r>
                        <a:rPr lang="fr-FR" sz="1600" b="1">
                          <a:effectLst/>
                          <a:latin typeface="Calibri" panose="020F0502020204030204" pitchFamily="34" charset="0"/>
                          <a:ea typeface="Calibri" panose="020F0502020204030204" pitchFamily="34" charset="0"/>
                          <a:cs typeface="Calibri" panose="020F0502020204030204" pitchFamily="34" charset="0"/>
                        </a:rPr>
                        <a:t>Math Bac</a:t>
                      </a:r>
                      <a:endParaRPr lang="fr-FR" sz="16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600" b="1" dirty="0">
                          <a:effectLst/>
                          <a:latin typeface="Calibri" panose="020F0502020204030204" pitchFamily="34" charset="0"/>
                          <a:ea typeface="Calibri" panose="020F0502020204030204" pitchFamily="34" charset="0"/>
                          <a:cs typeface="Calibri" panose="020F0502020204030204" pitchFamily="34" charset="0"/>
                        </a:rPr>
                        <a:t> </a:t>
                      </a:r>
                      <a:endParaRPr lang="fr-F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6633054"/>
                  </a:ext>
                </a:extLst>
              </a:tr>
            </a:tbl>
          </a:graphicData>
        </a:graphic>
      </p:graphicFrame>
    </p:spTree>
    <p:extLst>
      <p:ext uri="{BB962C8B-B14F-4D97-AF65-F5344CB8AC3E}">
        <p14:creationId xmlns:p14="http://schemas.microsoft.com/office/powerpoint/2010/main" val="3705148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4294636611"/>
              </p:ext>
            </p:extLst>
          </p:nvPr>
        </p:nvGraphicFramePr>
        <p:xfrm>
          <a:off x="395535" y="1719264"/>
          <a:ext cx="8119815" cy="4051427"/>
        </p:xfrm>
        <a:graphic>
          <a:graphicData uri="http://schemas.openxmlformats.org/drawingml/2006/table">
            <a:tbl>
              <a:tblPr firstRow="1" firstCol="1" bandRow="1"/>
              <a:tblGrid>
                <a:gridCol w="289994">
                  <a:extLst>
                    <a:ext uri="{9D8B030D-6E8A-4147-A177-3AD203B41FA5}">
                      <a16:colId xmlns:a16="http://schemas.microsoft.com/office/drawing/2014/main" val="1486833037"/>
                    </a:ext>
                  </a:extLst>
                </a:gridCol>
                <a:gridCol w="6583159">
                  <a:extLst>
                    <a:ext uri="{9D8B030D-6E8A-4147-A177-3AD203B41FA5}">
                      <a16:colId xmlns:a16="http://schemas.microsoft.com/office/drawing/2014/main" val="1477317439"/>
                    </a:ext>
                  </a:extLst>
                </a:gridCol>
                <a:gridCol w="658419">
                  <a:extLst>
                    <a:ext uri="{9D8B030D-6E8A-4147-A177-3AD203B41FA5}">
                      <a16:colId xmlns:a16="http://schemas.microsoft.com/office/drawing/2014/main" val="1436912811"/>
                    </a:ext>
                  </a:extLst>
                </a:gridCol>
                <a:gridCol w="588243">
                  <a:extLst>
                    <a:ext uri="{9D8B030D-6E8A-4147-A177-3AD203B41FA5}">
                      <a16:colId xmlns:a16="http://schemas.microsoft.com/office/drawing/2014/main" val="744912837"/>
                    </a:ext>
                  </a:extLst>
                </a:gridCol>
              </a:tblGrid>
              <a:tr h="264695">
                <a:tc>
                  <a:txBody>
                    <a:bodyPr/>
                    <a:lstStyle/>
                    <a:p>
                      <a:pPr algn="l">
                        <a:spcAft>
                          <a:spcPts val="0"/>
                        </a:spcAft>
                      </a:pPr>
                      <a:r>
                        <a:rPr lang="fr-FR"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fr-FR" sz="18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Pour ce qui concerne le raisonnement logique, les élèves rencontrent des difficultés sur : </a:t>
                      </a:r>
                      <a:endPar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fr-F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les connecteurs logiques « et », « ou » ; </a:t>
                      </a:r>
                      <a:endParaRPr lang="fr-F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Math CAP</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a:effectLst/>
                          <a:latin typeface="Calibri" panose="020F0502020204030204" pitchFamily="34" charset="0"/>
                          <a:ea typeface="Calibri" panose="020F0502020204030204" pitchFamily="34" charset="0"/>
                          <a:cs typeface="Calibri" panose="020F0502020204030204" pitchFamily="34" charset="0"/>
                        </a:rPr>
                        <a:t> </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00297490"/>
                  </a:ext>
                </a:extLst>
              </a:tr>
              <a:tr h="424866">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27</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Le titulaire du baccalauréat professionnel (..) doit maîtriser la qualité de son expression écrite et orale. Vecteur de l’image de l’organisation, sa maîtrise de l’orthographe et de la syntaxe est impérative. Pouvant évoluer dans des secteurs très spécialisés, il devra également adopter un langage respectant les codes et lexiques adaptés en langue français et étrangère.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a:effectLst/>
                          <a:latin typeface="Calibri" panose="020F0502020204030204" pitchFamily="34" charset="0"/>
                          <a:ea typeface="Calibri" panose="020F0502020204030204" pitchFamily="34" charset="0"/>
                          <a:cs typeface="Calibri" panose="020F0502020204030204" pitchFamily="34" charset="0"/>
                        </a:rPr>
                        <a:t>Bac GA</a:t>
                      </a:r>
                      <a:endParaRPr lang="fr-FR" sz="1800" b="1">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49913723"/>
                  </a:ext>
                </a:extLst>
              </a:tr>
              <a:tr h="424866">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28</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L’étude de la langue s’organise sur l’ensemble de la formation. Elle s’appuie en premier lieu sur les travaux écrits ou oraux des élèves pour les enrichir, les améliorer, et pour parvenir à des écrits achevés et communicables.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800">
                          <a:effectLst/>
                          <a:latin typeface="Calibri" panose="020F0502020204030204" pitchFamily="34" charset="0"/>
                          <a:ea typeface="Calibri" panose="020F0502020204030204" pitchFamily="34" charset="0"/>
                          <a:cs typeface="Calibri" panose="020F0502020204030204" pitchFamily="34" charset="0"/>
                        </a:rPr>
                        <a:t>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l">
                        <a:lnSpc>
                          <a:spcPct val="107000"/>
                        </a:lnSpc>
                        <a:spcAft>
                          <a:spcPts val="0"/>
                        </a:spcAft>
                      </a:pPr>
                      <a:r>
                        <a:rPr lang="fr-FR" sz="1800" b="1" dirty="0" err="1">
                          <a:effectLst/>
                          <a:latin typeface="Calibri" panose="020F0502020204030204" pitchFamily="34" charset="0"/>
                          <a:ea typeface="Calibri" panose="020F0502020204030204" pitchFamily="34" charset="0"/>
                          <a:cs typeface="Calibri" panose="020F0502020204030204" pitchFamily="34" charset="0"/>
                        </a:rPr>
                        <a:t>Franç</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CAP</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07000"/>
                        </a:lnSpc>
                        <a:spcAft>
                          <a:spcPts val="0"/>
                        </a:spcAft>
                      </a:pPr>
                      <a:r>
                        <a:rPr lang="fr-FR" sz="1800" b="1" dirty="0">
                          <a:effectLst/>
                          <a:latin typeface="Calibri" panose="020F0502020204030204" pitchFamily="34" charset="0"/>
                          <a:ea typeface="Calibri" panose="020F0502020204030204" pitchFamily="34" charset="0"/>
                          <a:cs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4142" marR="541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0454297"/>
                  </a:ext>
                </a:extLst>
              </a:tr>
            </a:tbl>
          </a:graphicData>
        </a:graphic>
      </p:graphicFrame>
    </p:spTree>
    <p:extLst>
      <p:ext uri="{BB962C8B-B14F-4D97-AF65-F5344CB8AC3E}">
        <p14:creationId xmlns:p14="http://schemas.microsoft.com/office/powerpoint/2010/main" val="88747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95536" y="332657"/>
            <a:ext cx="7776864" cy="5832648"/>
          </a:xfrm>
          <a:prstGeom prst="rect">
            <a:avLst/>
          </a:prstGeom>
        </p:spPr>
      </p:pic>
    </p:spTree>
    <p:extLst>
      <p:ext uri="{BB962C8B-B14F-4D97-AF65-F5344CB8AC3E}">
        <p14:creationId xmlns:p14="http://schemas.microsoft.com/office/powerpoint/2010/main" val="4973535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53300"/>
            <a:ext cx="8564837" cy="5463931"/>
          </a:xfrm>
        </p:spPr>
        <p:txBody>
          <a:bodyPr>
            <a:normAutofit/>
          </a:bodyPr>
          <a:lstStyle/>
          <a:p>
            <a:pPr algn="ctr"/>
            <a:r>
              <a:rPr lang="fr-FR" sz="3600" b="1" dirty="0" smtClean="0"/>
              <a:t>PARTAGER DES CONTENUS D’ENSEIGNEMENT </a:t>
            </a:r>
            <a:r>
              <a:rPr lang="fr-FR" sz="4400" dirty="0"/>
              <a:t/>
            </a:r>
            <a:br>
              <a:rPr lang="fr-FR" sz="4400" dirty="0"/>
            </a:br>
            <a:r>
              <a:rPr lang="fr-FR" sz="4400" dirty="0" smtClean="0"/>
              <a:t/>
            </a:r>
            <a:br>
              <a:rPr lang="fr-FR" sz="4400" dirty="0" smtClean="0"/>
            </a:br>
            <a:r>
              <a:rPr lang="fr-FR" sz="3600" b="1" dirty="0" smtClean="0">
                <a:solidFill>
                  <a:schemeClr val="accent5"/>
                </a:solidFill>
              </a:rPr>
              <a:t>Qu’est qu’une situation professionnelle ? </a:t>
            </a:r>
            <a:br>
              <a:rPr lang="fr-FR" sz="3600" b="1" dirty="0" smtClean="0">
                <a:solidFill>
                  <a:schemeClr val="accent5"/>
                </a:solidFill>
              </a:rPr>
            </a:br>
            <a:r>
              <a:rPr lang="fr-FR" sz="2800" dirty="0" smtClean="0">
                <a:solidFill>
                  <a:schemeClr val="accent5"/>
                </a:solidFill>
              </a:rPr>
              <a:t>(ou situation de travail, ou étude de cas ….)</a:t>
            </a:r>
            <a:r>
              <a:rPr lang="fr-FR" sz="2800" dirty="0"/>
              <a:t/>
            </a:r>
            <a:br>
              <a:rPr lang="fr-FR" sz="2800" dirty="0"/>
            </a:br>
            <a:endParaRPr lang="fr-FR" sz="28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3645024"/>
            <a:ext cx="3212976" cy="3212976"/>
          </a:xfrm>
          <a:prstGeom prst="rect">
            <a:avLst/>
          </a:prstGeom>
        </p:spPr>
      </p:pic>
    </p:spTree>
    <p:extLst>
      <p:ext uri="{BB962C8B-B14F-4D97-AF65-F5344CB8AC3E}">
        <p14:creationId xmlns:p14="http://schemas.microsoft.com/office/powerpoint/2010/main" val="390061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3372" y="145763"/>
            <a:ext cx="8784976" cy="13542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FR" dirty="0" smtClean="0">
                <a:solidFill>
                  <a:schemeClr val="accent5"/>
                </a:solidFill>
              </a:rPr>
              <a:t>AIDES SOINS ET SERVICES À LA PERSONNE</a:t>
            </a:r>
          </a:p>
          <a:p>
            <a:pPr algn="just"/>
            <a:r>
              <a:rPr lang="fr-FR" sz="1600" dirty="0" smtClean="0"/>
              <a:t>Vous </a:t>
            </a:r>
            <a:r>
              <a:rPr lang="fr-FR" sz="1600" dirty="0"/>
              <a:t>travaillez dans une crèche. L’auxiliaire de puériculture vous demande d’effectuer la toilette </a:t>
            </a:r>
            <a:r>
              <a:rPr lang="fr-FR" sz="1600" dirty="0" smtClean="0"/>
              <a:t>du visage </a:t>
            </a:r>
            <a:r>
              <a:rPr lang="fr-FR" sz="1600" dirty="0"/>
              <a:t>de </a:t>
            </a:r>
            <a:r>
              <a:rPr lang="fr-FR" sz="1600" dirty="0" err="1"/>
              <a:t>Nawel</a:t>
            </a:r>
            <a:r>
              <a:rPr lang="fr-FR" sz="1600" dirty="0"/>
              <a:t> (6 mois) qui vient de régurgiter son </a:t>
            </a:r>
            <a:r>
              <a:rPr lang="fr-FR" sz="1600" dirty="0" smtClean="0"/>
              <a:t>biberon. Plus </a:t>
            </a:r>
            <a:r>
              <a:rPr lang="fr-FR" sz="1600" dirty="0"/>
              <a:t>tard, Marie, 3 ans, veut prendre le livre de Paul qui refuse de lui donner et elle lui mord la </a:t>
            </a:r>
            <a:r>
              <a:rPr lang="fr-FR" sz="1600" dirty="0" smtClean="0"/>
              <a:t>main gauche </a:t>
            </a:r>
            <a:r>
              <a:rPr lang="fr-FR" sz="1600" dirty="0"/>
              <a:t>; l’auxiliaire de puériculture vous demande de le prendre en charge</a:t>
            </a:r>
            <a:r>
              <a:rPr lang="fr-FR" sz="1600" dirty="0" smtClean="0"/>
              <a:t>.</a:t>
            </a:r>
            <a:endParaRPr lang="fr-FR" sz="1600" dirty="0"/>
          </a:p>
        </p:txBody>
      </p:sp>
      <p:sp>
        <p:nvSpPr>
          <p:cNvPr id="4" name="Rectangle 3"/>
          <p:cNvSpPr/>
          <p:nvPr/>
        </p:nvSpPr>
        <p:spPr>
          <a:xfrm>
            <a:off x="149126" y="1499980"/>
            <a:ext cx="8800814" cy="8925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solidFill>
                  <a:schemeClr val="accent5"/>
                </a:solidFill>
              </a:rPr>
              <a:t>OPÉRATEUR LOGISTIQUE</a:t>
            </a:r>
          </a:p>
          <a:p>
            <a:pPr algn="just"/>
            <a:r>
              <a:rPr lang="fr-FR" sz="1600" dirty="0" smtClean="0"/>
              <a:t>Un </a:t>
            </a:r>
            <a:r>
              <a:rPr lang="fr-FR" sz="1600" dirty="0"/>
              <a:t>colis contenant une œuvre d’art a disparu… À l’aide des documents professionnels, les élèves vont retracer le parcours du colis, vérifier les procédures et rédiger un récit </a:t>
            </a:r>
            <a:r>
              <a:rPr lang="fr-FR" sz="1600" dirty="0" err="1"/>
              <a:t>fictionnalisé</a:t>
            </a:r>
            <a:r>
              <a:rPr lang="fr-FR" sz="1600" dirty="0"/>
              <a:t> de cette aventure</a:t>
            </a:r>
            <a:r>
              <a:rPr lang="fr-FR" dirty="0"/>
              <a:t>.</a:t>
            </a:r>
          </a:p>
        </p:txBody>
      </p:sp>
      <p:sp>
        <p:nvSpPr>
          <p:cNvPr id="5" name="Rectangle 4"/>
          <p:cNvSpPr/>
          <p:nvPr/>
        </p:nvSpPr>
        <p:spPr>
          <a:xfrm>
            <a:off x="160219" y="2440496"/>
            <a:ext cx="8784976" cy="86177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fr-FR" dirty="0" smtClean="0">
                <a:solidFill>
                  <a:schemeClr val="accent5"/>
                </a:solidFill>
              </a:rPr>
              <a:t>ESTHÉTIQUE, COSMÉTIQUE, PARFUMERIE</a:t>
            </a:r>
            <a:r>
              <a:rPr lang="fr-FR" dirty="0" smtClean="0"/>
              <a:t>. </a:t>
            </a:r>
          </a:p>
          <a:p>
            <a:pPr algn="just"/>
            <a:r>
              <a:rPr lang="fr-FR" sz="1600" dirty="0" smtClean="0"/>
              <a:t>Dans </a:t>
            </a:r>
            <a:r>
              <a:rPr lang="fr-FR" sz="1600" dirty="0"/>
              <a:t>le cadre d’un échange sur une prestation UV, comment exposer et argumenter la proposition d’une solution adaptée à un(e) client(e), dans le respect de la </a:t>
            </a:r>
            <a:r>
              <a:rPr lang="fr-FR" sz="1600" dirty="0" smtClean="0"/>
              <a:t>règlementation ? </a:t>
            </a:r>
            <a:endParaRPr lang="fr-FR" sz="1600" dirty="0"/>
          </a:p>
        </p:txBody>
      </p:sp>
      <p:sp>
        <p:nvSpPr>
          <p:cNvPr id="6" name="Rectangle 5"/>
          <p:cNvSpPr/>
          <p:nvPr/>
        </p:nvSpPr>
        <p:spPr>
          <a:xfrm>
            <a:off x="160219" y="3350234"/>
            <a:ext cx="8807449" cy="160043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fr-FR" dirty="0" smtClean="0">
                <a:solidFill>
                  <a:schemeClr val="accent5"/>
                </a:solidFill>
              </a:rPr>
              <a:t>TECHNICIEN D’ÉTUDE DU BÂTIMENT </a:t>
            </a:r>
          </a:p>
          <a:p>
            <a:pPr algn="just"/>
            <a:r>
              <a:rPr lang="fr-FR" sz="1600" dirty="0" smtClean="0"/>
              <a:t>Vous </a:t>
            </a:r>
            <a:r>
              <a:rPr lang="fr-FR" sz="1600" dirty="0"/>
              <a:t>participez à l’étude d’un brise-soleil faisant partie intégrante de la construction d’une maison individuelle. Cette construction se situe dans un milieu salin (milieu agressif et humide en bord de mer) et peu </a:t>
            </a:r>
            <a:r>
              <a:rPr lang="fr-FR" sz="1600" dirty="0" smtClean="0"/>
              <a:t>venté. Il </a:t>
            </a:r>
            <a:r>
              <a:rPr lang="fr-FR" sz="1600" dirty="0"/>
              <a:t>s’agit de dimensionner les suspentes de ce brise-soleil après avoir calculé les efforts repris par ces dernières. Les suspentes seront fixées au mur par des accroches en inox afin de résister aux milieux extérieurs agressifs.</a:t>
            </a:r>
          </a:p>
        </p:txBody>
      </p:sp>
      <p:pic>
        <p:nvPicPr>
          <p:cNvPr id="8" name="Image 7"/>
          <p:cNvPicPr>
            <a:picLocks noChangeAspect="1"/>
          </p:cNvPicPr>
          <p:nvPr/>
        </p:nvPicPr>
        <p:blipFill>
          <a:blip r:embed="rId2"/>
          <a:stretch>
            <a:fillRect/>
          </a:stretch>
        </p:blipFill>
        <p:spPr>
          <a:xfrm>
            <a:off x="176474" y="4949134"/>
            <a:ext cx="8791194" cy="1792234"/>
          </a:xfrm>
          <a:prstGeom prst="rect">
            <a:avLst/>
          </a:prstGeom>
        </p:spPr>
      </p:pic>
    </p:spTree>
    <p:extLst>
      <p:ext uri="{BB962C8B-B14F-4D97-AF65-F5344CB8AC3E}">
        <p14:creationId xmlns:p14="http://schemas.microsoft.com/office/powerpoint/2010/main" val="5302625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8911" y="453151"/>
            <a:ext cx="7886700" cy="2314375"/>
          </a:xfrm>
        </p:spPr>
        <p:txBody>
          <a:bodyPr>
            <a:normAutofit lnSpcReduction="10000"/>
          </a:bodyPr>
          <a:lstStyle/>
          <a:p>
            <a:pPr marL="0" indent="0">
              <a:lnSpc>
                <a:spcPct val="100000"/>
              </a:lnSpc>
              <a:buNone/>
            </a:pPr>
            <a:r>
              <a:rPr lang="fr-FR" sz="3200" dirty="0" smtClean="0"/>
              <a:t>« </a:t>
            </a:r>
            <a:r>
              <a:rPr lang="fr-FR" sz="3200" i="1" dirty="0" smtClean="0"/>
              <a:t>…….. est </a:t>
            </a:r>
            <a:r>
              <a:rPr lang="fr-FR" sz="3200" i="1" dirty="0"/>
              <a:t>une modalité pédagogique innovante qui consiste à faire acquérir des savoirs et/ou des savoir-faire à partir d'une réalisation concrète liée à des situations professionnelles</a:t>
            </a:r>
            <a:r>
              <a:rPr lang="fr-FR" sz="3200" i="1" dirty="0" smtClean="0"/>
              <a:t>.</a:t>
            </a:r>
            <a:r>
              <a:rPr lang="fr-FR" sz="3200" dirty="0" smtClean="0"/>
              <a:t> » </a:t>
            </a:r>
          </a:p>
          <a:p>
            <a:pPr marL="0" indent="0">
              <a:buNone/>
            </a:pPr>
            <a:endParaRPr lang="fr-FR" sz="3200" dirty="0"/>
          </a:p>
          <a:p>
            <a:pPr marL="0" indent="0">
              <a:buNone/>
            </a:pPr>
            <a:endParaRPr lang="fr-FR" sz="3200" dirty="0"/>
          </a:p>
        </p:txBody>
      </p:sp>
      <p:sp>
        <p:nvSpPr>
          <p:cNvPr id="5" name="ZoneTexte 4"/>
          <p:cNvSpPr txBox="1"/>
          <p:nvPr/>
        </p:nvSpPr>
        <p:spPr>
          <a:xfrm>
            <a:off x="4427984" y="2115531"/>
            <a:ext cx="4536504" cy="1200329"/>
          </a:xfrm>
          <a:prstGeom prst="rect">
            <a:avLst/>
          </a:prstGeom>
          <a:solidFill>
            <a:schemeClr val="accent4"/>
          </a:solidFill>
        </p:spPr>
        <p:txBody>
          <a:bodyPr wrap="square" rtlCol="0">
            <a:spAutoFit/>
          </a:bodyPr>
          <a:lstStyle/>
          <a:p>
            <a:r>
              <a:rPr lang="fr-FR" sz="2400" b="1" dirty="0" smtClean="0"/>
              <a:t>Projet Pluridisciplinaire à Caractère Professionnel (PPCP)  Bulletin officiel,  juin 2000. </a:t>
            </a:r>
            <a:endParaRPr lang="fr-FR" sz="2400" b="1" dirty="0"/>
          </a:p>
        </p:txBody>
      </p:sp>
      <p:sp>
        <p:nvSpPr>
          <p:cNvPr id="6" name="Rectangle 5"/>
          <p:cNvSpPr/>
          <p:nvPr/>
        </p:nvSpPr>
        <p:spPr>
          <a:xfrm>
            <a:off x="148507" y="3340232"/>
            <a:ext cx="8187507" cy="3182281"/>
          </a:xfrm>
          <a:prstGeom prst="rect">
            <a:avLst/>
          </a:prstGeom>
        </p:spPr>
        <p:txBody>
          <a:bodyPr wrap="square">
            <a:spAutoFit/>
          </a:bodyPr>
          <a:lstStyle/>
          <a:p>
            <a:pPr algn="just">
              <a:lnSpc>
                <a:spcPts val="3000"/>
              </a:lnSpc>
            </a:pPr>
            <a:r>
              <a:rPr lang="fr-FR" sz="3200" i="1" dirty="0" smtClean="0"/>
              <a:t>« Le </a:t>
            </a:r>
            <a:r>
              <a:rPr lang="fr-FR" sz="3200" i="1" dirty="0"/>
              <a:t>renforcement des liens entre </a:t>
            </a:r>
            <a:r>
              <a:rPr lang="fr-FR" sz="3200" i="1" dirty="0" smtClean="0"/>
              <a:t>les enseignements </a:t>
            </a:r>
            <a:r>
              <a:rPr lang="fr-FR" sz="3200" i="1" dirty="0"/>
              <a:t>professionnels et les enseignements généraux est indispensable à la réussite des élèves car il leur permet de s’inscrire dans un projet de formation global. La simple juxtaposition des enseignements ne garantit pas forcément la cohérence de l’ensemble qu’ils doivent </a:t>
            </a:r>
            <a:r>
              <a:rPr lang="fr-FR" sz="3200" i="1" dirty="0" smtClean="0"/>
              <a:t>constituer. « </a:t>
            </a:r>
            <a:endParaRPr lang="fr-FR" sz="3200" i="1" dirty="0"/>
          </a:p>
        </p:txBody>
      </p:sp>
      <p:sp>
        <p:nvSpPr>
          <p:cNvPr id="7" name="Rectangle 6"/>
          <p:cNvSpPr/>
          <p:nvPr/>
        </p:nvSpPr>
        <p:spPr>
          <a:xfrm>
            <a:off x="4427984" y="5667144"/>
            <a:ext cx="4377930" cy="830997"/>
          </a:xfrm>
          <a:prstGeom prst="rect">
            <a:avLst/>
          </a:prstGeom>
          <a:solidFill>
            <a:schemeClr val="accent4"/>
          </a:solidFill>
        </p:spPr>
        <p:txBody>
          <a:bodyPr wrap="none">
            <a:spAutoFit/>
          </a:bodyPr>
          <a:lstStyle/>
          <a:p>
            <a:r>
              <a:rPr lang="fr-FR" sz="2400" b="1" dirty="0" smtClean="0"/>
              <a:t>EGLS Bulletin </a:t>
            </a:r>
            <a:r>
              <a:rPr lang="fr-FR" sz="2400" b="1" dirty="0"/>
              <a:t>officiel spécial n° 2 </a:t>
            </a:r>
          </a:p>
          <a:p>
            <a:r>
              <a:rPr lang="fr-FR" sz="2400" b="1" dirty="0" smtClean="0"/>
              <a:t>19 </a:t>
            </a:r>
            <a:r>
              <a:rPr lang="fr-FR" sz="2400" b="1" dirty="0"/>
              <a:t>février 2009 </a:t>
            </a:r>
          </a:p>
        </p:txBody>
      </p:sp>
    </p:spTree>
    <p:extLst>
      <p:ext uri="{BB962C8B-B14F-4D97-AF65-F5344CB8AC3E}">
        <p14:creationId xmlns:p14="http://schemas.microsoft.com/office/powerpoint/2010/main" val="146611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836712"/>
            <a:ext cx="3528392" cy="4893647"/>
          </a:xfrm>
          <a:prstGeom prst="rect">
            <a:avLst/>
          </a:prstGeom>
        </p:spPr>
        <p:txBody>
          <a:bodyPr wrap="square">
            <a:spAutoFit/>
          </a:bodyPr>
          <a:lstStyle/>
          <a:p>
            <a:r>
              <a:rPr lang="fr-FR" dirty="0" smtClean="0">
                <a:solidFill>
                  <a:schemeClr val="accent5"/>
                </a:solidFill>
              </a:rPr>
              <a:t>MÉTIER DE LA RELATION CLIENT</a:t>
            </a:r>
          </a:p>
          <a:p>
            <a:endParaRPr lang="fr-FR" dirty="0" smtClean="0">
              <a:solidFill>
                <a:schemeClr val="accent5"/>
              </a:solidFill>
            </a:endParaRPr>
          </a:p>
          <a:p>
            <a:pPr algn="just"/>
            <a:r>
              <a:rPr lang="fr-FR" sz="1600" dirty="0" smtClean="0"/>
              <a:t>Vous </a:t>
            </a:r>
            <a:r>
              <a:rPr lang="fr-FR" sz="1600" dirty="0"/>
              <a:t>travaillez </a:t>
            </a:r>
            <a:r>
              <a:rPr lang="fr-FR" sz="1600" dirty="0">
                <a:solidFill>
                  <a:schemeClr val="accent2"/>
                </a:solidFill>
              </a:rPr>
              <a:t>au sein de l’entreprise KAMIN’STORE Val d’Europe. </a:t>
            </a:r>
            <a:r>
              <a:rPr lang="fr-FR" dirty="0">
                <a:solidFill>
                  <a:schemeClr val="bg2">
                    <a:lumMod val="75000"/>
                  </a:schemeClr>
                </a:solidFill>
              </a:rPr>
              <a:t>La responsable du magasin </a:t>
            </a:r>
            <a:r>
              <a:rPr lang="fr-FR" sz="1600" dirty="0" err="1" smtClean="0"/>
              <a:t>Kamin’Store</a:t>
            </a:r>
            <a:r>
              <a:rPr lang="fr-FR" sz="1600" dirty="0" smtClean="0"/>
              <a:t> </a:t>
            </a:r>
            <a:r>
              <a:rPr lang="fr-FR" sz="1600" dirty="0"/>
              <a:t>Val d’Europe s’inquiète de la baisse des ventes de ces </a:t>
            </a:r>
            <a:r>
              <a:rPr lang="fr-FR" sz="1600" dirty="0">
                <a:solidFill>
                  <a:schemeClr val="accent1"/>
                </a:solidFill>
              </a:rPr>
              <a:t>quatre dernières semaines </a:t>
            </a:r>
            <a:r>
              <a:rPr lang="fr-FR" sz="1600" dirty="0"/>
              <a:t>; </a:t>
            </a:r>
            <a:r>
              <a:rPr lang="fr-FR" sz="1600" dirty="0">
                <a:solidFill>
                  <a:schemeClr val="accent6">
                    <a:lumMod val="75000"/>
                  </a:schemeClr>
                </a:solidFill>
              </a:rPr>
              <a:t>les objectifs n’ont pas été atteint</a:t>
            </a:r>
            <a:r>
              <a:rPr lang="fr-FR" sz="1600" dirty="0"/>
              <a:t>s. </a:t>
            </a:r>
            <a:r>
              <a:rPr lang="fr-FR" sz="1600" dirty="0">
                <a:solidFill>
                  <a:srgbClr val="7030A0"/>
                </a:solidFill>
              </a:rPr>
              <a:t>Un questionnaire de satisfaction a donc été administré à 121 personnes la semaine précédente afin d’identifier les motifs d’insatisfaction des clients et les améliorations qui seraient à apporter</a:t>
            </a:r>
            <a:r>
              <a:rPr lang="fr-FR" sz="1600" dirty="0" smtClean="0">
                <a:solidFill>
                  <a:srgbClr val="7030A0"/>
                </a:solidFill>
              </a:rPr>
              <a:t>.</a:t>
            </a:r>
            <a:endParaRPr lang="fr-FR" sz="1600" dirty="0">
              <a:solidFill>
                <a:srgbClr val="7030A0"/>
              </a:solidFill>
            </a:endParaRPr>
          </a:p>
          <a:p>
            <a:pPr algn="just"/>
            <a:r>
              <a:rPr lang="fr-FR" sz="1600" dirty="0">
                <a:solidFill>
                  <a:srgbClr val="FF3399"/>
                </a:solidFill>
              </a:rPr>
              <a:t>Quelles propositions pertinentes d’amélioration de la satisfaction-client peuvent être faites à partir de l’analyse des données issues d’un questionnaire de satisfaction </a:t>
            </a:r>
            <a:r>
              <a:rPr lang="fr-FR" sz="1600" dirty="0"/>
              <a:t>?</a:t>
            </a:r>
          </a:p>
        </p:txBody>
      </p:sp>
      <p:sp>
        <p:nvSpPr>
          <p:cNvPr id="9" name="Bulle ronde 8"/>
          <p:cNvSpPr/>
          <p:nvPr/>
        </p:nvSpPr>
        <p:spPr>
          <a:xfrm>
            <a:off x="4147578" y="385651"/>
            <a:ext cx="1864581" cy="452549"/>
          </a:xfrm>
          <a:prstGeom prst="wedgeEllipseCallout">
            <a:avLst>
              <a:gd name="adj1" fmla="val -56402"/>
              <a:gd name="adj2" fmla="val 19361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Un</a:t>
            </a:r>
            <a:r>
              <a:rPr lang="fr-FR" b="1" dirty="0" smtClean="0">
                <a:ln w="0"/>
                <a:solidFill>
                  <a:schemeClr val="tx1"/>
                </a:solidFill>
                <a:effectLst>
                  <a:outerShdw blurRad="38100" dist="19050" dir="2700000" algn="tl" rotWithShape="0">
                    <a:schemeClr val="dk1">
                      <a:alpha val="40000"/>
                    </a:schemeClr>
                  </a:outerShdw>
                </a:effectLst>
              </a:rPr>
              <a:t> </a:t>
            </a:r>
            <a:r>
              <a:rPr lang="fr-FR"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lieu </a:t>
            </a:r>
            <a:endParaRPr lang="fr-F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 name="Bulle ronde 9"/>
          <p:cNvSpPr/>
          <p:nvPr/>
        </p:nvSpPr>
        <p:spPr>
          <a:xfrm>
            <a:off x="5848079" y="1658668"/>
            <a:ext cx="1696313" cy="612648"/>
          </a:xfrm>
          <a:prstGeom prst="wedgeEllipseCallout">
            <a:avLst>
              <a:gd name="adj1" fmla="val -158091"/>
              <a:gd name="adj2" fmla="val 92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période </a:t>
            </a:r>
            <a:endParaRPr lang="fr-FR" b="1" dirty="0"/>
          </a:p>
        </p:txBody>
      </p:sp>
      <p:sp>
        <p:nvSpPr>
          <p:cNvPr id="11" name="Bulle ronde 10"/>
          <p:cNvSpPr/>
          <p:nvPr/>
        </p:nvSpPr>
        <p:spPr>
          <a:xfrm>
            <a:off x="5292080" y="2417001"/>
            <a:ext cx="3204356" cy="795975"/>
          </a:xfrm>
          <a:prstGeom prst="wedgeEllipseCallout">
            <a:avLst>
              <a:gd name="adj1" fmla="val -88674"/>
              <a:gd name="adj2" fmla="val 77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b="1" dirty="0" smtClean="0"/>
              <a:t>Un problème ( un événement, une crise, un bilan… )</a:t>
            </a:r>
            <a:endParaRPr lang="fr-FR" b="1" dirty="0"/>
          </a:p>
        </p:txBody>
      </p:sp>
      <p:sp>
        <p:nvSpPr>
          <p:cNvPr id="12" name="Bulle ronde 11"/>
          <p:cNvSpPr/>
          <p:nvPr/>
        </p:nvSpPr>
        <p:spPr>
          <a:xfrm>
            <a:off x="5292080" y="3358661"/>
            <a:ext cx="3204356" cy="612648"/>
          </a:xfrm>
          <a:prstGeom prst="wedgeEllipseCallout">
            <a:avLst>
              <a:gd name="adj1" fmla="val -88838"/>
              <a:gd name="adj2" fmla="val -10571"/>
            </a:avLst>
          </a:prstGeom>
          <a:solidFill>
            <a:srgbClr val="CB3E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 contexte</a:t>
            </a:r>
            <a:endParaRPr lang="fr-FR" b="1" dirty="0"/>
          </a:p>
        </p:txBody>
      </p:sp>
      <p:sp>
        <p:nvSpPr>
          <p:cNvPr id="13" name="Bulle ronde 12"/>
          <p:cNvSpPr/>
          <p:nvPr/>
        </p:nvSpPr>
        <p:spPr>
          <a:xfrm>
            <a:off x="5292079" y="4365104"/>
            <a:ext cx="3659907" cy="882835"/>
          </a:xfrm>
          <a:prstGeom prst="wedgeEllipseCallout">
            <a:avLst>
              <a:gd name="adj1" fmla="val -83966"/>
              <a:gd name="adj2" fmla="val -1875"/>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solution à trouver </a:t>
            </a:r>
            <a:endParaRPr lang="fr-FR" b="1" dirty="0"/>
          </a:p>
        </p:txBody>
      </p:sp>
      <p:sp>
        <p:nvSpPr>
          <p:cNvPr id="14" name="Bulle ronde 13"/>
          <p:cNvSpPr/>
          <p:nvPr/>
        </p:nvSpPr>
        <p:spPr>
          <a:xfrm>
            <a:off x="4847531" y="937125"/>
            <a:ext cx="1920713" cy="652975"/>
          </a:xfrm>
          <a:prstGeom prst="wedgeEllipseCallout">
            <a:avLst>
              <a:gd name="adj1" fmla="val -88451"/>
              <a:gd name="adj2" fmla="val 7893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smtClean="0"/>
              <a:t>Des acteurs </a:t>
            </a:r>
            <a:endParaRPr lang="fr-FR" b="1" dirty="0"/>
          </a:p>
        </p:txBody>
      </p:sp>
    </p:spTree>
    <p:extLst>
      <p:ext uri="{BB962C8B-B14F-4D97-AF65-F5344CB8AC3E}">
        <p14:creationId xmlns:p14="http://schemas.microsoft.com/office/powerpoint/2010/main" val="282123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764704"/>
            <a:ext cx="7886700" cy="1613595"/>
          </a:xfrm>
        </p:spPr>
        <p:txBody>
          <a:bodyPr>
            <a:normAutofit fontScale="90000"/>
          </a:bodyPr>
          <a:lstStyle/>
          <a:p>
            <a:r>
              <a:rPr lang="fr-FR" b="1" dirty="0" smtClean="0"/>
              <a:t>TOUS LES RAP à cette adresse : </a:t>
            </a:r>
            <a:r>
              <a:rPr lang="fr-FR" dirty="0">
                <a:hlinkClick r:id="rId2"/>
              </a:rPr>
              <a:t>http://eduscol.education.fr/cid47633/les-diplomes-professionnels.html</a:t>
            </a:r>
            <a:r>
              <a:rPr lang="fr-FR" dirty="0"/>
              <a:t/>
            </a:r>
            <a:br>
              <a:rPr lang="fr-FR" dirty="0"/>
            </a:br>
            <a:endParaRPr lang="fr-FR" dirty="0"/>
          </a:p>
        </p:txBody>
      </p:sp>
      <p:sp>
        <p:nvSpPr>
          <p:cNvPr id="3" name="Espace réservé du contenu 2"/>
          <p:cNvSpPr>
            <a:spLocks noGrp="1"/>
          </p:cNvSpPr>
          <p:nvPr>
            <p:ph idx="1"/>
          </p:nvPr>
        </p:nvSpPr>
        <p:spPr>
          <a:xfrm>
            <a:off x="683568" y="2564904"/>
            <a:ext cx="7886700" cy="2963987"/>
          </a:xfrm>
        </p:spPr>
        <p:txBody>
          <a:bodyPr>
            <a:normAutofit lnSpcReduction="10000"/>
          </a:bodyPr>
          <a:lstStyle/>
          <a:p>
            <a:r>
              <a:rPr lang="fr-FR" sz="2800" dirty="0" smtClean="0"/>
              <a:t>TOUS LES PROGRAMMES  </a:t>
            </a:r>
            <a:r>
              <a:rPr lang="fr-FR" sz="3200" dirty="0" smtClean="0">
                <a:hlinkClick r:id="rId3"/>
              </a:rPr>
              <a:t>https</a:t>
            </a:r>
            <a:r>
              <a:rPr lang="fr-FR" sz="3200" dirty="0">
                <a:hlinkClick r:id="rId3"/>
              </a:rPr>
              <a:t>://</a:t>
            </a:r>
            <a:r>
              <a:rPr lang="fr-FR" sz="3200" dirty="0" smtClean="0">
                <a:hlinkClick r:id="rId3"/>
              </a:rPr>
              <a:t>www.education.gouv.fr/cid133972/elaboration-des-projets-programme-des-enseignements-generaux-nouveau-lycee-professionnel.html</a:t>
            </a:r>
            <a:endParaRPr lang="fr-FR" sz="3200" dirty="0" smtClean="0"/>
          </a:p>
          <a:p>
            <a:endParaRPr lang="fr-FR" dirty="0" smtClean="0"/>
          </a:p>
          <a:p>
            <a:r>
              <a:rPr lang="fr-FR" dirty="0" smtClean="0"/>
              <a:t>  </a:t>
            </a:r>
          </a:p>
          <a:p>
            <a:endParaRPr lang="fr-FR" dirty="0"/>
          </a:p>
          <a:p>
            <a:endParaRPr lang="fr-FR" dirty="0" smtClean="0"/>
          </a:p>
        </p:txBody>
      </p:sp>
    </p:spTree>
    <p:extLst>
      <p:ext uri="{BB962C8B-B14F-4D97-AF65-F5344CB8AC3E}">
        <p14:creationId xmlns:p14="http://schemas.microsoft.com/office/powerpoint/2010/main" val="2186086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676286"/>
            <a:ext cx="8928992" cy="853977"/>
          </a:xfrm>
        </p:spPr>
        <p:txBody>
          <a:bodyPr>
            <a:normAutofit fontScale="90000"/>
          </a:bodyPr>
          <a:lstStyle/>
          <a:p>
            <a:r>
              <a:rPr lang="fr-FR" dirty="0">
                <a:hlinkClick r:id="rId2"/>
              </a:rPr>
              <a:t/>
            </a:r>
            <a:br>
              <a:rPr lang="fr-FR" dirty="0">
                <a:hlinkClick r:id="rId2"/>
              </a:rPr>
            </a:br>
            <a:r>
              <a:rPr lang="fr-FR" dirty="0" smtClean="0">
                <a:hlinkClick r:id="rId2"/>
              </a:rPr>
              <a:t>https</a:t>
            </a:r>
            <a:r>
              <a:rPr lang="fr-FR" dirty="0">
                <a:hlinkClick r:id="rId2"/>
              </a:rPr>
              <a:t>://</a:t>
            </a:r>
            <a:r>
              <a:rPr lang="fr-FR" dirty="0" smtClean="0">
                <a:hlinkClick r:id="rId2"/>
              </a:rPr>
              <a:t>magistere.education.fr/dgesco/course/view.php?id=1519</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3"/>
          <a:stretch>
            <a:fillRect/>
          </a:stretch>
        </p:blipFill>
        <p:spPr>
          <a:xfrm>
            <a:off x="2240924" y="1690689"/>
            <a:ext cx="5571436" cy="4646700"/>
          </a:xfrm>
          <a:prstGeom prst="rect">
            <a:avLst/>
          </a:prstGeom>
        </p:spPr>
      </p:pic>
    </p:spTree>
    <p:extLst>
      <p:ext uri="{BB962C8B-B14F-4D97-AF65-F5344CB8AC3E}">
        <p14:creationId xmlns:p14="http://schemas.microsoft.com/office/powerpoint/2010/main" val="567708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0"/>
            <a:ext cx="8964488" cy="6741368"/>
          </a:xfrm>
          <a:solidFill>
            <a:schemeClr val="accent4"/>
          </a:solidFill>
        </p:spPr>
        <p:txBody>
          <a:bodyPr>
            <a:normAutofit/>
          </a:bodyPr>
          <a:lstStyle/>
          <a:p>
            <a:r>
              <a:rPr lang="fr-FR" sz="7200" b="1" dirty="0" smtClean="0"/>
              <a:t>La </a:t>
            </a:r>
            <a:r>
              <a:rPr lang="fr-FR" sz="7200" b="1" dirty="0" err="1" smtClean="0"/>
              <a:t>co</a:t>
            </a:r>
            <a:r>
              <a:rPr lang="fr-FR" sz="7200" b="1" dirty="0" smtClean="0"/>
              <a:t>-intervention</a:t>
            </a:r>
            <a:br>
              <a:rPr lang="fr-FR" sz="7200" b="1" dirty="0" smtClean="0"/>
            </a:br>
            <a:r>
              <a:rPr lang="fr-FR" sz="4000" b="1" dirty="0"/>
              <a:t/>
            </a:r>
            <a:br>
              <a:rPr lang="fr-FR" sz="4000" b="1" dirty="0"/>
            </a:br>
            <a:r>
              <a:rPr lang="fr-FR" sz="4000" dirty="0" smtClean="0"/>
              <a:t>B) </a:t>
            </a:r>
            <a:r>
              <a:rPr lang="fr-FR" sz="4000" b="1" dirty="0" smtClean="0"/>
              <a:t>Partager des modalités d’enseignement</a:t>
            </a:r>
            <a:endParaRPr lang="fr-FR" sz="4000" b="1" dirty="0"/>
          </a:p>
        </p:txBody>
      </p:sp>
    </p:spTree>
    <p:extLst>
      <p:ext uri="{BB962C8B-B14F-4D97-AF65-F5344CB8AC3E}">
        <p14:creationId xmlns:p14="http://schemas.microsoft.com/office/powerpoint/2010/main" val="2096677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95536" y="1196752"/>
            <a:ext cx="8352929" cy="4536504"/>
          </a:xfrm>
          <a:prstGeom prst="rect">
            <a:avLst/>
          </a:prstGeom>
        </p:spPr>
      </p:pic>
    </p:spTree>
    <p:extLst>
      <p:ext uri="{BB962C8B-B14F-4D97-AF65-F5344CB8AC3E}">
        <p14:creationId xmlns:p14="http://schemas.microsoft.com/office/powerpoint/2010/main" val="377899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6600" b="1" dirty="0" smtClean="0"/>
              <a:t/>
            </a:r>
            <a:br>
              <a:rPr lang="fr-FR" sz="6600" b="1" dirty="0" smtClean="0"/>
            </a:br>
            <a:r>
              <a:rPr lang="fr-FR" sz="6600" b="1" dirty="0"/>
              <a:t/>
            </a:r>
            <a:br>
              <a:rPr lang="fr-FR" sz="6600" b="1" dirty="0"/>
            </a:br>
            <a:r>
              <a:rPr lang="fr-FR" sz="6600" b="1" dirty="0" smtClean="0"/>
              <a:t/>
            </a:r>
            <a:br>
              <a:rPr lang="fr-FR" sz="6600" b="1" dirty="0" smtClean="0"/>
            </a:br>
            <a:r>
              <a:rPr lang="fr-FR" sz="6600" b="1" dirty="0"/>
              <a:t/>
            </a:r>
            <a:br>
              <a:rPr lang="fr-FR" sz="6600" b="1" dirty="0"/>
            </a:br>
            <a:r>
              <a:rPr lang="fr-FR" sz="6600" b="1" dirty="0" smtClean="0"/>
              <a:t/>
            </a:r>
            <a:br>
              <a:rPr lang="fr-FR" sz="6600" b="1" dirty="0" smtClean="0"/>
            </a:br>
            <a:r>
              <a:rPr lang="fr-FR" sz="6600" b="1" dirty="0" smtClean="0"/>
              <a:t>Quelques considérations  techniques ….. </a:t>
            </a:r>
            <a:endParaRPr lang="fr-FR" sz="6600" b="1" dirty="0"/>
          </a:p>
        </p:txBody>
      </p:sp>
      <p:sp>
        <p:nvSpPr>
          <p:cNvPr id="3" name="Espace réservé du contenu 2"/>
          <p:cNvSpPr>
            <a:spLocks noGrp="1"/>
          </p:cNvSpPr>
          <p:nvPr>
            <p:ph idx="1"/>
          </p:nvPr>
        </p:nvSpPr>
        <p:spPr>
          <a:xfrm>
            <a:off x="203523" y="476672"/>
            <a:ext cx="8335838" cy="4351338"/>
          </a:xfrm>
        </p:spPr>
        <p:txBody>
          <a:bodyPr/>
          <a:lstStyle/>
          <a:p>
            <a:pPr marL="0" indent="0">
              <a:buNone/>
            </a:pPr>
            <a:endParaRPr lang="fr-FR" dirty="0"/>
          </a:p>
        </p:txBody>
      </p:sp>
    </p:spTree>
    <p:extLst>
      <p:ext uri="{BB962C8B-B14F-4D97-AF65-F5344CB8AC3E}">
        <p14:creationId xmlns:p14="http://schemas.microsoft.com/office/powerpoint/2010/main" val="314249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95536" y="1268760"/>
            <a:ext cx="8352928" cy="5256584"/>
          </a:xfrm>
          <a:prstGeom prst="rect">
            <a:avLst/>
          </a:prstGeom>
        </p:spPr>
      </p:pic>
      <p:pic>
        <p:nvPicPr>
          <p:cNvPr id="5" name="Image 4"/>
          <p:cNvPicPr>
            <a:picLocks noChangeAspect="1"/>
          </p:cNvPicPr>
          <p:nvPr/>
        </p:nvPicPr>
        <p:blipFill>
          <a:blip r:embed="rId3"/>
          <a:stretch>
            <a:fillRect/>
          </a:stretch>
        </p:blipFill>
        <p:spPr>
          <a:xfrm>
            <a:off x="422598" y="332656"/>
            <a:ext cx="7888908" cy="1322947"/>
          </a:xfrm>
          <a:prstGeom prst="rect">
            <a:avLst/>
          </a:prstGeom>
        </p:spPr>
      </p:pic>
      <p:sp>
        <p:nvSpPr>
          <p:cNvPr id="6" name="Titre 1"/>
          <p:cNvSpPr>
            <a:spLocks noGrp="1"/>
          </p:cNvSpPr>
          <p:nvPr>
            <p:ph type="title"/>
          </p:nvPr>
        </p:nvSpPr>
        <p:spPr>
          <a:xfrm>
            <a:off x="628650" y="365126"/>
            <a:ext cx="7886700" cy="1325563"/>
          </a:xfrm>
        </p:spPr>
        <p:txBody>
          <a:bodyPr/>
          <a:lstStyle/>
          <a:p>
            <a:r>
              <a:rPr lang="fr-FR" b="1" dirty="0" smtClean="0"/>
              <a:t>Comment procéder ? </a:t>
            </a:r>
            <a:endParaRPr lang="fr-FR" b="1" dirty="0"/>
          </a:p>
        </p:txBody>
      </p:sp>
    </p:spTree>
    <p:extLst>
      <p:ext uri="{BB962C8B-B14F-4D97-AF65-F5344CB8AC3E}">
        <p14:creationId xmlns:p14="http://schemas.microsoft.com/office/powerpoint/2010/main" val="36628099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97905"/>
            <a:ext cx="8136904" cy="1754326"/>
          </a:xfrm>
          <a:prstGeom prst="rect">
            <a:avLst/>
          </a:prstGeom>
        </p:spPr>
        <p:txBody>
          <a:bodyPr wrap="square">
            <a:spAutoFit/>
          </a:bodyPr>
          <a:lstStyle/>
          <a:p>
            <a:r>
              <a:rPr lang="fr-FR" b="1" dirty="0" smtClean="0"/>
              <a:t>QUELQUES CONSIDÉRATIONS TECHNIQUES : 	</a:t>
            </a:r>
          </a:p>
          <a:p>
            <a:endParaRPr lang="fr-FR" dirty="0"/>
          </a:p>
          <a:p>
            <a:pPr marL="285750" indent="-285750">
              <a:buFont typeface="Wingdings" panose="05000000000000000000" pitchFamily="2" charset="2"/>
              <a:buChar char="ü"/>
            </a:pPr>
            <a:r>
              <a:rPr lang="fr-FR" sz="2400" dirty="0" smtClean="0"/>
              <a:t>Quelle </a:t>
            </a:r>
            <a:r>
              <a:rPr lang="fr-FR" sz="2400" dirty="0"/>
              <a:t>organisation dans le temps </a:t>
            </a:r>
            <a:r>
              <a:rPr lang="fr-FR" sz="2400" dirty="0" smtClean="0"/>
              <a:t>sera </a:t>
            </a:r>
            <a:r>
              <a:rPr lang="fr-FR" sz="2400" dirty="0"/>
              <a:t>la plus propice à la réalisation </a:t>
            </a:r>
            <a:r>
              <a:rPr lang="fr-FR" sz="2400" dirty="0" smtClean="0"/>
              <a:t>des </a:t>
            </a:r>
            <a:r>
              <a:rPr lang="fr-FR" sz="2400" dirty="0"/>
              <a:t>objectifs ? </a:t>
            </a:r>
            <a:r>
              <a:rPr lang="fr-FR" sz="2400" i="1" dirty="0"/>
              <a:t>Horaire hebdomadaire ? Horaire par période (quinzaine, mois) ? Horaire groupé ?</a:t>
            </a:r>
          </a:p>
        </p:txBody>
      </p:sp>
      <p:sp>
        <p:nvSpPr>
          <p:cNvPr id="3" name="Rectangle 2"/>
          <p:cNvSpPr/>
          <p:nvPr/>
        </p:nvSpPr>
        <p:spPr>
          <a:xfrm>
            <a:off x="467545" y="2662753"/>
            <a:ext cx="8352928" cy="3508653"/>
          </a:xfrm>
          <a:prstGeom prst="rect">
            <a:avLst/>
          </a:prstGeom>
        </p:spPr>
        <p:txBody>
          <a:bodyPr wrap="square">
            <a:spAutoFit/>
          </a:bodyPr>
          <a:lstStyle/>
          <a:p>
            <a:pPr marL="285750" indent="-285750">
              <a:buFont typeface="Wingdings" panose="05000000000000000000" pitchFamily="2" charset="2"/>
              <a:buChar char="ü"/>
            </a:pPr>
            <a:r>
              <a:rPr lang="fr-FR" sz="2400" dirty="0" smtClean="0"/>
              <a:t>Quels espaces </a:t>
            </a:r>
            <a:r>
              <a:rPr lang="fr-FR" sz="2400" dirty="0"/>
              <a:t>utiliser </a:t>
            </a:r>
            <a:r>
              <a:rPr lang="fr-FR" sz="2400" dirty="0" smtClean="0"/>
              <a:t>? </a:t>
            </a:r>
            <a:r>
              <a:rPr lang="fr-FR" sz="2400" i="1" dirty="0" smtClean="0"/>
              <a:t>Classes ? Ateliers ?</a:t>
            </a:r>
          </a:p>
          <a:p>
            <a:endParaRPr lang="fr-FR" sz="2400" i="1" dirty="0"/>
          </a:p>
          <a:p>
            <a:pPr marL="342900" indent="-342900">
              <a:buFont typeface="Wingdings" panose="05000000000000000000" pitchFamily="2" charset="2"/>
              <a:buChar char="ü"/>
            </a:pPr>
            <a:r>
              <a:rPr lang="fr-FR" sz="2400" i="1" dirty="0" smtClean="0"/>
              <a:t> </a:t>
            </a:r>
            <a:r>
              <a:rPr lang="fr-FR" sz="2400" dirty="0" smtClean="0"/>
              <a:t>Quels </a:t>
            </a:r>
            <a:r>
              <a:rPr lang="fr-FR" sz="2400" dirty="0"/>
              <a:t>temps et quels moments </a:t>
            </a:r>
            <a:r>
              <a:rPr lang="fr-FR" sz="2400" dirty="0" smtClean="0"/>
              <a:t>pour la </a:t>
            </a:r>
            <a:r>
              <a:rPr lang="fr-FR" sz="2400" dirty="0"/>
              <a:t>concertation </a:t>
            </a:r>
            <a:r>
              <a:rPr lang="fr-FR" sz="2400" dirty="0" smtClean="0"/>
              <a:t>?</a:t>
            </a:r>
          </a:p>
          <a:p>
            <a:r>
              <a:rPr lang="fr-FR" sz="2400" dirty="0" smtClean="0"/>
              <a:t> </a:t>
            </a:r>
            <a:r>
              <a:rPr lang="fr-FR" sz="2400" i="1" dirty="0" smtClean="0"/>
              <a:t>Heures blanches ? Veille de vacances ? </a:t>
            </a:r>
            <a:r>
              <a:rPr lang="fr-FR" dirty="0"/>
              <a:t>note de service n° 2019-023 du 18-3-2019</a:t>
            </a:r>
            <a:br>
              <a:rPr lang="fr-FR" dirty="0"/>
            </a:br>
            <a:r>
              <a:rPr lang="fr-FR" dirty="0"/>
              <a:t>MENJ - DGESCO A2-2</a:t>
            </a:r>
          </a:p>
          <a:p>
            <a:r>
              <a:rPr lang="fr-FR" dirty="0"/>
              <a:t> </a:t>
            </a:r>
          </a:p>
          <a:p>
            <a:endParaRPr lang="fr-FR" sz="2400" i="1" dirty="0"/>
          </a:p>
          <a:p>
            <a:endParaRPr lang="fr-FR" sz="2400" i="1" dirty="0" smtClean="0"/>
          </a:p>
          <a:p>
            <a:pPr marL="285750" indent="-285750">
              <a:buFont typeface="Wingdings" panose="05000000000000000000" pitchFamily="2" charset="2"/>
              <a:buChar char="ü"/>
            </a:pPr>
            <a:endParaRPr lang="fr-FR" sz="2400" i="1" dirty="0"/>
          </a:p>
        </p:txBody>
      </p:sp>
      <p:sp>
        <p:nvSpPr>
          <p:cNvPr id="5" name="Rectangle 4"/>
          <p:cNvSpPr/>
          <p:nvPr/>
        </p:nvSpPr>
        <p:spPr>
          <a:xfrm>
            <a:off x="457697" y="2708920"/>
            <a:ext cx="7488832" cy="369332"/>
          </a:xfrm>
          <a:prstGeom prst="rect">
            <a:avLst/>
          </a:prstGeom>
        </p:spPr>
        <p:txBody>
          <a:bodyPr wrap="square">
            <a:spAutoFit/>
          </a:bodyPr>
          <a:lstStyle/>
          <a:p>
            <a:endParaRPr lang="fr-FR" dirty="0" smtClean="0"/>
          </a:p>
        </p:txBody>
      </p:sp>
    </p:spTree>
    <p:extLst>
      <p:ext uri="{BB962C8B-B14F-4D97-AF65-F5344CB8AC3E}">
        <p14:creationId xmlns:p14="http://schemas.microsoft.com/office/powerpoint/2010/main" val="29967026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rotWithShape="1">
          <a:blip r:embed="rId2"/>
          <a:srcRect l="2451" t="28018" r="-480" b="22952"/>
          <a:stretch/>
        </p:blipFill>
        <p:spPr>
          <a:xfrm>
            <a:off x="395536" y="1844824"/>
            <a:ext cx="8640960" cy="3672408"/>
          </a:xfrm>
          <a:prstGeom prst="rect">
            <a:avLst/>
          </a:prstGeom>
        </p:spPr>
      </p:pic>
      <p:sp>
        <p:nvSpPr>
          <p:cNvPr id="5" name="Titre 1"/>
          <p:cNvSpPr>
            <a:spLocks noGrp="1"/>
          </p:cNvSpPr>
          <p:nvPr>
            <p:ph type="title"/>
          </p:nvPr>
        </p:nvSpPr>
        <p:spPr/>
        <p:txBody>
          <a:bodyPr/>
          <a:lstStyle/>
          <a:p>
            <a:r>
              <a:rPr lang="fr-FR" b="1" dirty="0" smtClean="0"/>
              <a:t>COMMENT ORGANISER LES PROGRESSIONS ? </a:t>
            </a:r>
            <a:endParaRPr lang="fr-FR" b="1" dirty="0"/>
          </a:p>
        </p:txBody>
      </p:sp>
    </p:spTree>
    <p:extLst>
      <p:ext uri="{BB962C8B-B14F-4D97-AF65-F5344CB8AC3E}">
        <p14:creationId xmlns:p14="http://schemas.microsoft.com/office/powerpoint/2010/main" val="2532023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hlinkClick r:id="rId2"/>
              </a:rPr>
              <a:t>eric.nicollet@ac-noumea.nc</a:t>
            </a:r>
            <a:r>
              <a:rPr lang="fr-FR" dirty="0" smtClean="0"/>
              <a:t/>
            </a:r>
            <a:br>
              <a:rPr lang="fr-FR" dirty="0" smtClean="0"/>
            </a:br>
            <a:r>
              <a:rPr lang="fr-FR" dirty="0" smtClean="0">
                <a:hlinkClick r:id="rId3"/>
              </a:rPr>
              <a:t>emmanuelle.goulard@ac-noumea.nc</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r>
              <a:rPr lang="fr-FR" sz="6000" dirty="0" smtClean="0"/>
              <a:t>FIN ! </a:t>
            </a:r>
            <a:endParaRPr lang="fr-FR" sz="6000" dirty="0"/>
          </a:p>
        </p:txBody>
      </p:sp>
    </p:spTree>
    <p:extLst>
      <p:ext uri="{BB962C8B-B14F-4D97-AF65-F5344CB8AC3E}">
        <p14:creationId xmlns:p14="http://schemas.microsoft.com/office/powerpoint/2010/main" val="22184698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850106"/>
          </a:xfrm>
        </p:spPr>
        <p:txBody>
          <a:bodyPr>
            <a:noAutofit/>
          </a:bodyPr>
          <a:lstStyle/>
          <a:p>
            <a:r>
              <a:rPr lang="fr-FR" sz="2800" b="1" dirty="0" smtClean="0"/>
              <a:t>Des </a:t>
            </a:r>
            <a:r>
              <a:rPr lang="fr-FR" sz="2800" b="1" dirty="0"/>
              <a:t>PPCP et des EGLS,  à la Co-intervention et au Chef d’œuvre  </a:t>
            </a:r>
          </a:p>
        </p:txBody>
      </p:sp>
      <p:sp>
        <p:nvSpPr>
          <p:cNvPr id="3" name="Espace réservé du texte 2"/>
          <p:cNvSpPr>
            <a:spLocks noGrp="1"/>
          </p:cNvSpPr>
          <p:nvPr>
            <p:ph type="body" sz="quarter" idx="13"/>
          </p:nvPr>
        </p:nvSpPr>
        <p:spPr>
          <a:xfrm>
            <a:off x="395536" y="1124744"/>
            <a:ext cx="8352927" cy="5106888"/>
          </a:xfrm>
        </p:spPr>
        <p:txBody>
          <a:bodyPr/>
          <a:lstStyle/>
          <a:p>
            <a:pPr marL="0" indent="0">
              <a:buNone/>
            </a:pPr>
            <a:r>
              <a:rPr lang="fr-FR" b="1" dirty="0" smtClean="0">
                <a:solidFill>
                  <a:schemeClr val="accent4"/>
                </a:solidFill>
              </a:rPr>
              <a:t>						POSSIBLE</a:t>
            </a:r>
            <a:r>
              <a:rPr lang="fr-FR" b="1" dirty="0" smtClean="0">
                <a:solidFill>
                  <a:srgbClr val="7030A0"/>
                </a:solidFill>
              </a:rPr>
              <a:t>    </a:t>
            </a:r>
            <a:r>
              <a:rPr lang="fr-FR" b="1" dirty="0" smtClean="0">
                <a:solidFill>
                  <a:srgbClr val="00B050"/>
                </a:solidFill>
              </a:rPr>
              <a:t>OUI</a:t>
            </a:r>
            <a:r>
              <a:rPr lang="fr-FR" dirty="0" smtClean="0">
                <a:solidFill>
                  <a:srgbClr val="00B050"/>
                </a:solidFill>
              </a:rPr>
              <a:t> </a:t>
            </a:r>
            <a:r>
              <a:rPr lang="fr-FR" dirty="0" smtClean="0"/>
              <a:t>   </a:t>
            </a:r>
            <a:r>
              <a:rPr lang="fr-FR" b="1" dirty="0" smtClean="0">
                <a:solidFill>
                  <a:srgbClr val="FF0000"/>
                </a:solidFill>
              </a:rPr>
              <a:t>NON</a:t>
            </a:r>
          </a:p>
          <a:p>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045351666"/>
              </p:ext>
            </p:extLst>
          </p:nvPr>
        </p:nvGraphicFramePr>
        <p:xfrm>
          <a:off x="1115616" y="1772816"/>
          <a:ext cx="7200799" cy="4314800"/>
        </p:xfrm>
        <a:graphic>
          <a:graphicData uri="http://schemas.openxmlformats.org/drawingml/2006/table">
            <a:tbl>
              <a:tblPr firstRow="1" firstCol="1" bandRow="1"/>
              <a:tblGrid>
                <a:gridCol w="1252455">
                  <a:extLst>
                    <a:ext uri="{9D8B030D-6E8A-4147-A177-3AD203B41FA5}">
                      <a16:colId xmlns:a16="http://schemas.microsoft.com/office/drawing/2014/main" val="20000"/>
                    </a:ext>
                  </a:extLst>
                </a:gridCol>
                <a:gridCol w="1328492">
                  <a:extLst>
                    <a:ext uri="{9D8B030D-6E8A-4147-A177-3AD203B41FA5}">
                      <a16:colId xmlns:a16="http://schemas.microsoft.com/office/drawing/2014/main" val="20001"/>
                    </a:ext>
                  </a:extLst>
                </a:gridCol>
                <a:gridCol w="1540313">
                  <a:extLst>
                    <a:ext uri="{9D8B030D-6E8A-4147-A177-3AD203B41FA5}">
                      <a16:colId xmlns:a16="http://schemas.microsoft.com/office/drawing/2014/main" val="20002"/>
                    </a:ext>
                  </a:extLst>
                </a:gridCol>
                <a:gridCol w="1539226">
                  <a:extLst>
                    <a:ext uri="{9D8B030D-6E8A-4147-A177-3AD203B41FA5}">
                      <a16:colId xmlns:a16="http://schemas.microsoft.com/office/drawing/2014/main" val="20003"/>
                    </a:ext>
                  </a:extLst>
                </a:gridCol>
                <a:gridCol w="1540313">
                  <a:extLst>
                    <a:ext uri="{9D8B030D-6E8A-4147-A177-3AD203B41FA5}">
                      <a16:colId xmlns:a16="http://schemas.microsoft.com/office/drawing/2014/main" val="20004"/>
                    </a:ext>
                  </a:extLst>
                </a:gridCol>
              </a:tblGrid>
              <a:tr h="900100">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Co- animation</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Programmes </a:t>
                      </a:r>
                      <a:r>
                        <a:rPr lang="fr-FR" sz="1600" b="1" dirty="0" smtClean="0">
                          <a:effectLst/>
                          <a:latin typeface="Calibri"/>
                          <a:ea typeface="Calibri"/>
                          <a:cs typeface="Times New Roman"/>
                        </a:rPr>
                        <a:t>d’EG intégrés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Projet, réalisation concrète</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600" b="1" dirty="0">
                          <a:effectLst/>
                          <a:latin typeface="Calibri"/>
                          <a:ea typeface="Calibri"/>
                          <a:cs typeface="Times New Roman"/>
                        </a:rPr>
                        <a:t>Horaires </a:t>
                      </a:r>
                      <a:r>
                        <a:rPr lang="fr-FR" sz="1600" b="1" dirty="0" smtClean="0">
                          <a:effectLst/>
                          <a:latin typeface="Calibri"/>
                          <a:ea typeface="Calibri"/>
                          <a:cs typeface="Times New Roman"/>
                        </a:rPr>
                        <a:t>dédiés aux</a:t>
                      </a:r>
                      <a:r>
                        <a:rPr lang="fr-FR" sz="1600" b="1" baseline="0" dirty="0" smtClean="0">
                          <a:effectLst/>
                          <a:latin typeface="Calibri"/>
                          <a:ea typeface="Calibri"/>
                          <a:cs typeface="Times New Roman"/>
                        </a:rPr>
                        <a:t> EG (+ ou – fléchés) </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extLst>
                  <a:ext uri="{0D108BD9-81ED-4DB2-BD59-A6C34878D82A}">
                    <a16:rowId xmlns:a16="http://schemas.microsoft.com/office/drawing/2014/main" val="10000"/>
                  </a:ext>
                </a:extLst>
              </a:tr>
              <a:tr h="600067">
                <a:tc>
                  <a:txBody>
                    <a:bodyPr/>
                    <a:lstStyle/>
                    <a:p>
                      <a:pPr algn="just">
                        <a:spcAft>
                          <a:spcPts val="0"/>
                        </a:spcAft>
                      </a:pPr>
                      <a:r>
                        <a:rPr lang="fr-FR" sz="1600" b="1" dirty="0">
                          <a:effectLst/>
                          <a:latin typeface="Calibri"/>
                          <a:ea typeface="Calibri"/>
                          <a:cs typeface="Times New Roman"/>
                        </a:rPr>
                        <a:t>PPCP</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solidFill>
                            <a:srgbClr val="CCC1DA"/>
                          </a:solidFill>
                          <a:effectLst/>
                          <a:latin typeface="Calibri"/>
                          <a:ea typeface="Calibri"/>
                          <a:cs typeface="Times New Roman"/>
                        </a:rPr>
                        <a:t> </a:t>
                      </a: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smtClean="0">
                        <a:solidFill>
                          <a:srgbClr val="CCC1DA"/>
                        </a:solidFill>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endParaRPr lang="fr-FR"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600067">
                <a:tc>
                  <a:txBody>
                    <a:bodyPr/>
                    <a:lstStyle/>
                    <a:p>
                      <a:pPr algn="just">
                        <a:spcAft>
                          <a:spcPts val="0"/>
                        </a:spcAft>
                      </a:pPr>
                      <a:r>
                        <a:rPr lang="fr-FR" sz="1600" b="1" dirty="0">
                          <a:effectLst/>
                          <a:latin typeface="Calibri"/>
                          <a:ea typeface="Calibri"/>
                          <a:cs typeface="Times New Roman"/>
                        </a:rPr>
                        <a:t>EGLS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600067">
                <a:tc>
                  <a:txBody>
                    <a:bodyPr/>
                    <a:lstStyle/>
                    <a:p>
                      <a:pPr algn="just">
                        <a:spcAft>
                          <a:spcPts val="0"/>
                        </a:spcAft>
                      </a:pPr>
                      <a:r>
                        <a:rPr lang="fr-FR" sz="1600" b="1" dirty="0">
                          <a:effectLst/>
                          <a:latin typeface="Calibri"/>
                          <a:ea typeface="Calibri"/>
                          <a:cs typeface="Times New Roman"/>
                        </a:rPr>
                        <a:t>CO-INT</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smtClean="0">
                        <a:effectLst/>
                        <a:latin typeface="Calibri"/>
                        <a:ea typeface="Calibri"/>
                        <a:cs typeface="Times New Roman"/>
                      </a:endParaRPr>
                    </a:p>
                    <a:p>
                      <a:pPr algn="just">
                        <a:spcAft>
                          <a:spcPts val="0"/>
                        </a:spcAft>
                      </a:pP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900100">
                <a:tc>
                  <a:txBody>
                    <a:bodyPr/>
                    <a:lstStyle/>
                    <a:p>
                      <a:pPr algn="just">
                        <a:spcAft>
                          <a:spcPts val="0"/>
                        </a:spcAft>
                      </a:pPr>
                      <a:r>
                        <a:rPr lang="fr-FR" sz="1600" b="1" dirty="0">
                          <a:effectLst/>
                          <a:latin typeface="Calibri"/>
                          <a:ea typeface="Calibri"/>
                          <a:cs typeface="Times New Roman"/>
                        </a:rPr>
                        <a:t>CHEF D’OEUVRE</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104237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634586"/>
            <a:ext cx="7886700" cy="1056103"/>
          </a:xfrm>
        </p:spPr>
        <p:txBody>
          <a:bodyPr>
            <a:normAutofit/>
          </a:bodyPr>
          <a:lstStyle/>
          <a:p>
            <a:r>
              <a:rPr lang="fr-FR" b="1" dirty="0" smtClean="0"/>
              <a:t>Un point commun : des disciplines en partage </a:t>
            </a:r>
            <a:endParaRPr lang="fr-FR" b="1"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649915" y="1484784"/>
            <a:ext cx="8280920" cy="5554364"/>
          </a:xfrm>
          <a:prstGeom prst="rect">
            <a:avLst/>
          </a:prstGeom>
        </p:spPr>
      </p:pic>
    </p:spTree>
    <p:extLst>
      <p:ext uri="{BB962C8B-B14F-4D97-AF65-F5344CB8AC3E}">
        <p14:creationId xmlns:p14="http://schemas.microsoft.com/office/powerpoint/2010/main" val="691260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65126"/>
            <a:ext cx="8712968" cy="1325563"/>
          </a:xfrm>
        </p:spPr>
        <p:txBody>
          <a:bodyPr>
            <a:normAutofit/>
          </a:bodyPr>
          <a:lstStyle/>
          <a:p>
            <a:r>
              <a:rPr lang="fr-FR" sz="3200" b="1" dirty="0" smtClean="0"/>
              <a:t>Des disciplines en partage mais sur des modes différents. </a:t>
            </a:r>
            <a:endParaRPr lang="fr-FR" sz="3200" b="1" dirty="0"/>
          </a:p>
        </p:txBody>
      </p:sp>
      <p:pic>
        <p:nvPicPr>
          <p:cNvPr id="4" name="Image 3"/>
          <p:cNvPicPr>
            <a:picLocks noChangeAspect="1"/>
          </p:cNvPicPr>
          <p:nvPr/>
        </p:nvPicPr>
        <p:blipFill rotWithShape="1">
          <a:blip r:embed="rId2"/>
          <a:srcRect l="157" t="-1408" r="-157" b="1408"/>
          <a:stretch/>
        </p:blipFill>
        <p:spPr>
          <a:xfrm>
            <a:off x="229544" y="1426714"/>
            <a:ext cx="8856984" cy="5256584"/>
          </a:xfrm>
          <a:prstGeom prst="rect">
            <a:avLst/>
          </a:prstGeom>
        </p:spPr>
      </p:pic>
      <p:sp>
        <p:nvSpPr>
          <p:cNvPr id="3" name="ZoneTexte 2"/>
          <p:cNvSpPr txBox="1"/>
          <p:nvPr/>
        </p:nvSpPr>
        <p:spPr>
          <a:xfrm>
            <a:off x="5508104" y="3501008"/>
            <a:ext cx="432048" cy="369332"/>
          </a:xfrm>
          <a:prstGeom prst="rect">
            <a:avLst/>
          </a:prstGeom>
          <a:solidFill>
            <a:schemeClr val="bg1"/>
          </a:solidFill>
        </p:spPr>
        <p:txBody>
          <a:bodyPr wrap="square" rtlCol="0">
            <a:spAutoFit/>
          </a:bodyPr>
          <a:lstStyle/>
          <a:p>
            <a:endParaRPr lang="fr-FR" dirty="0"/>
          </a:p>
        </p:txBody>
      </p:sp>
      <p:sp>
        <p:nvSpPr>
          <p:cNvPr id="5" name="ZoneTexte 4"/>
          <p:cNvSpPr txBox="1"/>
          <p:nvPr/>
        </p:nvSpPr>
        <p:spPr>
          <a:xfrm>
            <a:off x="899592" y="3870340"/>
            <a:ext cx="1080120" cy="369332"/>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3520619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67544" y="173593"/>
            <a:ext cx="8496944" cy="625624"/>
          </a:xfrm>
        </p:spPr>
        <p:txBody>
          <a:bodyPr>
            <a:normAutofit/>
          </a:bodyPr>
          <a:lstStyle/>
          <a:p>
            <a:r>
              <a:rPr lang="fr-FR" sz="2400" i="1" dirty="0" smtClean="0">
                <a:solidFill>
                  <a:schemeClr val="bg1">
                    <a:lumMod val="75000"/>
                  </a:schemeClr>
                </a:solidFill>
              </a:rPr>
              <a:t>Formations novembre –décembre 2019- Nouvelle-Calédonie-</a:t>
            </a:r>
            <a:endParaRPr lang="fr-FR" sz="2400" i="1" dirty="0">
              <a:solidFill>
                <a:schemeClr val="bg1">
                  <a:lumMod val="75000"/>
                </a:schemeClr>
              </a:solidFill>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844822"/>
            <a:ext cx="6696744" cy="4752529"/>
          </a:xfrm>
          <a:prstGeom prst="rect">
            <a:avLst/>
          </a:prstGeom>
        </p:spPr>
      </p:pic>
      <p:sp>
        <p:nvSpPr>
          <p:cNvPr id="4" name="Titre 3"/>
          <p:cNvSpPr>
            <a:spLocks noGrp="1"/>
          </p:cNvSpPr>
          <p:nvPr>
            <p:ph type="ctrTitle"/>
          </p:nvPr>
        </p:nvSpPr>
        <p:spPr>
          <a:xfrm>
            <a:off x="1043608" y="620688"/>
            <a:ext cx="6858000" cy="1008112"/>
          </a:xfrm>
        </p:spPr>
        <p:txBody>
          <a:bodyPr>
            <a:normAutofit/>
          </a:bodyPr>
          <a:lstStyle/>
          <a:p>
            <a:r>
              <a:rPr lang="fr-FR" dirty="0" smtClean="0"/>
              <a:t>Exemple : Interdisciplinarité</a:t>
            </a:r>
            <a:endParaRPr lang="fr-FR" dirty="0"/>
          </a:p>
        </p:txBody>
      </p:sp>
    </p:spTree>
    <p:extLst>
      <p:ext uri="{BB962C8B-B14F-4D97-AF65-F5344CB8AC3E}">
        <p14:creationId xmlns:p14="http://schemas.microsoft.com/office/powerpoint/2010/main" val="1747693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Exemple transdisciplinarité : fusion et confusion</a:t>
            </a:r>
            <a:r>
              <a:rPr lang="fr-FR" sz="3600" b="1" dirty="0"/>
              <a:t/>
            </a:r>
            <a:br>
              <a:rPr lang="fr-FR" sz="3600" b="1" dirty="0"/>
            </a:br>
            <a:r>
              <a:rPr lang="fr-FR" sz="3600" b="1" dirty="0"/>
              <a:t/>
            </a:r>
            <a:br>
              <a:rPr lang="fr-FR" sz="3600" b="1" dirty="0"/>
            </a:br>
            <a:endParaRPr lang="fr-FR" dirty="0"/>
          </a:p>
        </p:txBody>
      </p:sp>
      <p:sp>
        <p:nvSpPr>
          <p:cNvPr id="3" name="Espace réservé du contenu 2"/>
          <p:cNvSpPr>
            <a:spLocks noGrp="1"/>
          </p:cNvSpPr>
          <p:nvPr>
            <p:ph idx="1"/>
          </p:nvPr>
        </p:nvSpPr>
        <p:spPr>
          <a:xfrm>
            <a:off x="628650" y="836712"/>
            <a:ext cx="8263830" cy="5751558"/>
          </a:xfrm>
        </p:spPr>
        <p:txBody>
          <a:bodyPr>
            <a:normAutofit/>
          </a:bodyPr>
          <a:lstStyle/>
          <a:p>
            <a:pPr marL="0" indent="0">
              <a:buNone/>
            </a:pPr>
            <a:endParaRPr lang="fr-FR" sz="3200" b="1" dirty="0"/>
          </a:p>
        </p:txBody>
      </p:sp>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1" t="17598" r="-2000" b="-4061"/>
          <a:stretch/>
        </p:blipFill>
        <p:spPr>
          <a:xfrm>
            <a:off x="1115616" y="1556792"/>
            <a:ext cx="7344816" cy="5031478"/>
          </a:xfrm>
          <a:prstGeom prst="rect">
            <a:avLst/>
          </a:prstGeom>
        </p:spPr>
      </p:pic>
    </p:spTree>
    <p:extLst>
      <p:ext uri="{BB962C8B-B14F-4D97-AF65-F5344CB8AC3E}">
        <p14:creationId xmlns:p14="http://schemas.microsoft.com/office/powerpoint/2010/main" val="1887921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chemeClr val="accent4"/>
                </a:solidFill>
              </a:rPr>
              <a:t>Pour récapituler les notions</a:t>
            </a:r>
            <a:endParaRPr lang="fr-FR" sz="3600" b="1" dirty="0">
              <a:solidFill>
                <a:schemeClr val="accent4"/>
              </a:solidFill>
            </a:endParaRPr>
          </a:p>
        </p:txBody>
      </p:sp>
      <p:sp>
        <p:nvSpPr>
          <p:cNvPr id="3" name="Espace réservé du contenu 2"/>
          <p:cNvSpPr>
            <a:spLocks noGrp="1"/>
          </p:cNvSpPr>
          <p:nvPr>
            <p:ph idx="1"/>
          </p:nvPr>
        </p:nvSpPr>
        <p:spPr>
          <a:xfrm>
            <a:off x="395536" y="1484784"/>
            <a:ext cx="8119814" cy="4351338"/>
          </a:xfrm>
        </p:spPr>
        <p:txBody>
          <a:bodyPr>
            <a:normAutofit/>
          </a:bodyPr>
          <a:lstStyle/>
          <a:p>
            <a:pPr marL="0" indent="0">
              <a:buNone/>
            </a:pPr>
            <a:endParaRPr lang="fr-FR" dirty="0"/>
          </a:p>
          <a:p>
            <a:r>
              <a:rPr lang="fr-FR" sz="2800" b="1" dirty="0"/>
              <a:t>L’interdisciplinarité</a:t>
            </a:r>
            <a:r>
              <a:rPr lang="fr-FR" sz="2800" dirty="0"/>
              <a:t> : interaction de deux disciplines  par la recherche de leurs </a:t>
            </a:r>
            <a:r>
              <a:rPr lang="fr-FR" sz="2800" dirty="0" smtClean="0"/>
              <a:t>complémentarités. </a:t>
            </a:r>
          </a:p>
          <a:p>
            <a:endParaRPr lang="fr-FR" sz="2800" b="1" dirty="0" smtClean="0"/>
          </a:p>
          <a:p>
            <a:r>
              <a:rPr lang="fr-FR" sz="2800" b="1" dirty="0" smtClean="0"/>
              <a:t>La </a:t>
            </a:r>
            <a:r>
              <a:rPr lang="fr-FR" sz="2800" b="1" dirty="0"/>
              <a:t>pluri-ou multidisciplinarité </a:t>
            </a:r>
            <a:r>
              <a:rPr lang="fr-FR" sz="2800" dirty="0"/>
              <a:t>:  cumulation / juxtaposition de plusieurs disciplines autour d’un thème ou d’un projet. </a:t>
            </a:r>
          </a:p>
          <a:p>
            <a:endParaRPr lang="fr-FR" sz="2800" dirty="0" smtClean="0"/>
          </a:p>
          <a:p>
            <a:r>
              <a:rPr lang="fr-FR" sz="2800" b="1" dirty="0" smtClean="0"/>
              <a:t>La transdisciplinarité  </a:t>
            </a:r>
            <a:r>
              <a:rPr lang="fr-FR" sz="2800" dirty="0" smtClean="0"/>
              <a:t>: un savoir qui parcourt plusieurs disciplines</a:t>
            </a:r>
          </a:p>
          <a:p>
            <a:endParaRPr lang="fr-FR" sz="2800" dirty="0" smtClean="0"/>
          </a:p>
        </p:txBody>
      </p:sp>
      <p:sp>
        <p:nvSpPr>
          <p:cNvPr id="6" name="ZoneTexte 5"/>
          <p:cNvSpPr txBox="1"/>
          <p:nvPr/>
        </p:nvSpPr>
        <p:spPr>
          <a:xfrm>
            <a:off x="5411214" y="2579514"/>
            <a:ext cx="3672408" cy="461665"/>
          </a:xfrm>
          <a:prstGeom prst="rect">
            <a:avLst/>
          </a:prstGeom>
          <a:noFill/>
        </p:spPr>
        <p:txBody>
          <a:bodyPr wrap="square" rtlCol="0">
            <a:spAutoFit/>
          </a:bodyPr>
          <a:lstStyle/>
          <a:p>
            <a:r>
              <a:rPr lang="fr-FR" sz="2400" b="1" dirty="0" smtClean="0">
                <a:solidFill>
                  <a:schemeClr val="accent2"/>
                </a:solidFill>
              </a:rPr>
              <a:t>=&gt; CO-INTERVENTION</a:t>
            </a:r>
            <a:endParaRPr lang="fr-FR" sz="2400" b="1" dirty="0">
              <a:solidFill>
                <a:schemeClr val="accent2"/>
              </a:solidFill>
            </a:endParaRPr>
          </a:p>
        </p:txBody>
      </p:sp>
      <p:sp>
        <p:nvSpPr>
          <p:cNvPr id="7" name="ZoneTexte 6"/>
          <p:cNvSpPr txBox="1"/>
          <p:nvPr/>
        </p:nvSpPr>
        <p:spPr>
          <a:xfrm>
            <a:off x="5499641" y="4160837"/>
            <a:ext cx="3672408" cy="461665"/>
          </a:xfrm>
          <a:prstGeom prst="rect">
            <a:avLst/>
          </a:prstGeom>
          <a:noFill/>
        </p:spPr>
        <p:txBody>
          <a:bodyPr wrap="square" rtlCol="0">
            <a:spAutoFit/>
          </a:bodyPr>
          <a:lstStyle/>
          <a:p>
            <a:r>
              <a:rPr lang="fr-FR" sz="2400" b="1" dirty="0" smtClean="0">
                <a:solidFill>
                  <a:schemeClr val="accent2"/>
                </a:solidFill>
              </a:rPr>
              <a:t>=&gt; CHEF D’OEUVRE</a:t>
            </a:r>
            <a:endParaRPr lang="fr-FR" sz="2400" b="1" dirty="0">
              <a:solidFill>
                <a:schemeClr val="accent2"/>
              </a:solidFill>
            </a:endParaRPr>
          </a:p>
        </p:txBody>
      </p:sp>
    </p:spTree>
    <p:extLst>
      <p:ext uri="{BB962C8B-B14F-4D97-AF65-F5344CB8AC3E}">
        <p14:creationId xmlns:p14="http://schemas.microsoft.com/office/powerpoint/2010/main" val="420131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5804</TotalTime>
  <Words>2767</Words>
  <Application>Microsoft Office PowerPoint</Application>
  <PresentationFormat>Affichage à l'écran (4:3)</PresentationFormat>
  <Paragraphs>329</Paragraphs>
  <Slides>39</Slides>
  <Notes>8</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Symbol</vt:lpstr>
      <vt:lpstr>Times New Roman</vt:lpstr>
      <vt:lpstr>Wingdings</vt:lpstr>
      <vt:lpstr>Thème Office</vt:lpstr>
      <vt:lpstr>Présentation PowerPoint</vt:lpstr>
      <vt:lpstr>Présentation PowerPoint</vt:lpstr>
      <vt:lpstr>Présentation PowerPoint</vt:lpstr>
      <vt:lpstr>Des PPCP et des EGLS,  à la Co-intervention et au Chef d’œuvre  </vt:lpstr>
      <vt:lpstr>Un point commun : des disciplines en partage </vt:lpstr>
      <vt:lpstr>Des disciplines en partage mais sur des modes différents. </vt:lpstr>
      <vt:lpstr>Exemple : Interdisciplinarité</vt:lpstr>
      <vt:lpstr>Exemple transdisciplinarité : fusion et confusion  </vt:lpstr>
      <vt:lpstr>Pour récapituler les notions</vt:lpstr>
      <vt:lpstr>    </vt:lpstr>
      <vt:lpstr>     L’instrumentalisation d’une discipline par une autre   =&gt; donc pas de domination entre disciplines.  La confusion dans les apprentissages des élèves  =&gt; donc pas d’amalgames disciplinaires (Trans-)      ou à l’inverse…    =&gt; Le re-cloisonnement disciplinaire par peur de perdre son identité professionnelle ou par manque de réflexion sur les complémentarités entre disciplines (Inter- Pluri-).      </vt:lpstr>
      <vt:lpstr>La co-intervention  </vt:lpstr>
      <vt:lpstr>Une définition : « Une modalité pédagogique de mise en œuvre des référentiels et des programmes dans laquelle deux enseignants interviennent ensemble dans une même salle (ou un même lieu) et au même moment. »     Groupe de Travail sur la co-intervention</vt:lpstr>
      <vt:lpstr>PARTAGER DES CONTENUS D’ENSEIGNEMENT   Quels points communs, quelles différences entre EG et EP ?  </vt:lpstr>
      <vt:lpstr>Présentation PowerPoint</vt:lpstr>
      <vt:lpstr>Présentation PowerPoint</vt:lpstr>
      <vt:lpstr> ARTICULER  EP et EG  </vt:lpstr>
      <vt:lpstr>Présentation PowerPoint</vt:lpstr>
      <vt:lpstr>PARTAGER DES CONTENUS D’ENSEIGNEMENT   Quels points communs entre un RAP et un programme de math ou de français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PARTAGER DES CONTENUS D’ENSEIGNEMENT   Qu’est qu’une situation professionnelle ?  (ou situation de travail, ou étude de cas ….) </vt:lpstr>
      <vt:lpstr>Présentation PowerPoint</vt:lpstr>
      <vt:lpstr>Présentation PowerPoint</vt:lpstr>
      <vt:lpstr>TOUS LES RAP à cette adresse : http://eduscol.education.fr/cid47633/les-diplomes-professionnels.html </vt:lpstr>
      <vt:lpstr> https://magistere.education.fr/dgesco/course/view.php?id=1519 </vt:lpstr>
      <vt:lpstr>La co-intervention  B) Partager des modalités d’enseignement</vt:lpstr>
      <vt:lpstr>Présentation PowerPoint</vt:lpstr>
      <vt:lpstr>     Quelques considérations  techniques ….. </vt:lpstr>
      <vt:lpstr>Comment procéder ? </vt:lpstr>
      <vt:lpstr>Présentation PowerPoint</vt:lpstr>
      <vt:lpstr>COMMENT ORGANISER LES PROGRESSIONS ? </vt:lpstr>
      <vt:lpstr>eric.nicollet@ac-noumea.nc emmanuelle.goulard@ac-noumea.nc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Donner de la cohérence aux enseignements dans la voie pro.</dc:title>
  <dc:creator>Goulard Emmanuelle</dc:creator>
  <cp:lastModifiedBy>enicollet1</cp:lastModifiedBy>
  <cp:revision>202</cp:revision>
  <cp:lastPrinted>2019-11-19T05:44:58Z</cp:lastPrinted>
  <dcterms:created xsi:type="dcterms:W3CDTF">2019-05-23T14:15:29Z</dcterms:created>
  <dcterms:modified xsi:type="dcterms:W3CDTF">2019-12-19T04:39:17Z</dcterms:modified>
</cp:coreProperties>
</file>